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5.xml" ContentType="application/vnd.openxmlformats-officedocument.presentationml.tags+xml"/>
  <Override PartName="/ppt/notesSlides/notesSlide4.xml" ContentType="application/vnd.openxmlformats-officedocument.presentationml.notesSlide+xml"/>
  <Override PartName="/ppt/tags/tag26.xml" ContentType="application/vnd.openxmlformats-officedocument.presentationml.tags+xml"/>
  <Override PartName="/ppt/notesSlides/notesSlide5.xml" ContentType="application/vnd.openxmlformats-officedocument.presentationml.notesSlide+xml"/>
  <Override PartName="/ppt/tags/tag27.xml" ContentType="application/vnd.openxmlformats-officedocument.presentationml.tags+xml"/>
  <Override PartName="/ppt/notesSlides/notesSlide6.xml" ContentType="application/vnd.openxmlformats-officedocument.presentationml.notesSlide+xml"/>
  <Override PartName="/ppt/tags/tag28.xml" ContentType="application/vnd.openxmlformats-officedocument.presentationml.tags+xml"/>
  <Override PartName="/ppt/notesSlides/notesSlide7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8.xml" ContentType="application/vnd.openxmlformats-officedocument.presentationml.notesSlide+xml"/>
  <Override PartName="/ppt/tags/tag40.xml" ContentType="application/vnd.openxmlformats-officedocument.presentationml.tags+xml"/>
  <Override PartName="/ppt/notesSlides/notesSlide9.xml" ContentType="application/vnd.openxmlformats-officedocument.presentationml.notesSlide+xml"/>
  <Override PartName="/ppt/tags/tag41.xml" ContentType="application/vnd.openxmlformats-officedocument.presentationml.tags+xml"/>
  <Override PartName="/ppt/notesSlides/notesSlide10.xml" ContentType="application/vnd.openxmlformats-officedocument.presentationml.notesSlide+xml"/>
  <Override PartName="/ppt/tags/tag42.xml" ContentType="application/vnd.openxmlformats-officedocument.presentationml.tags+xml"/>
  <Override PartName="/ppt/notesSlides/notesSlide11.xml" ContentType="application/vnd.openxmlformats-officedocument.presentationml.notesSlide+xml"/>
  <Override PartName="/ppt/tags/tag43.xml" ContentType="application/vnd.openxmlformats-officedocument.presentationml.tags+xml"/>
  <Override PartName="/ppt/notesSlides/notesSlide12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notesSlides/notesSlide13.xml" ContentType="application/vnd.openxmlformats-officedocument.presentationml.notesSlide+xml"/>
  <Override PartName="/ppt/tags/tag60.xml" ContentType="application/vnd.openxmlformats-officedocument.presentationml.tags+xml"/>
  <Override PartName="/ppt/notesSlides/notesSlide14.xml" ContentType="application/vnd.openxmlformats-officedocument.presentationml.notesSlide+xml"/>
  <Override PartName="/ppt/tags/tag61.xml" ContentType="application/vnd.openxmlformats-officedocument.presentationml.tags+xml"/>
  <Override PartName="/ppt/notesSlides/notesSlide15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16.xml" ContentType="application/vnd.openxmlformats-officedocument.presentationml.notesSlide+xml"/>
  <Override PartName="/ppt/tags/tag74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9" r:id="rId2"/>
  </p:sldMasterIdLst>
  <p:notesMasterIdLst>
    <p:notesMasterId r:id="rId23"/>
  </p:notesMasterIdLst>
  <p:handoutMasterIdLst>
    <p:handoutMasterId r:id="rId24"/>
  </p:handoutMasterIdLst>
  <p:sldIdLst>
    <p:sldId id="16602713" r:id="rId3"/>
    <p:sldId id="262" r:id="rId4"/>
    <p:sldId id="16602715" r:id="rId5"/>
    <p:sldId id="16602688" r:id="rId6"/>
    <p:sldId id="16602702" r:id="rId7"/>
    <p:sldId id="16602701" r:id="rId8"/>
    <p:sldId id="16602703" r:id="rId9"/>
    <p:sldId id="16602704" r:id="rId10"/>
    <p:sldId id="16602705" r:id="rId11"/>
    <p:sldId id="16602706" r:id="rId12"/>
    <p:sldId id="16602716" r:id="rId13"/>
    <p:sldId id="16602718" r:id="rId14"/>
    <p:sldId id="328" r:id="rId15"/>
    <p:sldId id="282" r:id="rId16"/>
    <p:sldId id="16602691" r:id="rId17"/>
    <p:sldId id="16602689" r:id="rId18"/>
    <p:sldId id="16602690" r:id="rId19"/>
    <p:sldId id="16602719" r:id="rId20"/>
    <p:sldId id="16602717" r:id="rId21"/>
    <p:sldId id="16602692" r:id="rId22"/>
  </p:sldIdLst>
  <p:sldSz cx="12192000" cy="6858000"/>
  <p:notesSz cx="7104063" cy="10234613"/>
  <p:embeddedFontLst>
    <p:embeddedFont>
      <p:font typeface="汉仪雅酷黑W" panose="02010600030101010101" charset="-122"/>
      <p:regular r:id="rId25"/>
    </p:embeddedFont>
    <p:embeddedFont>
      <p:font typeface="DingTalk Sans" panose="00020600040101000101" pitchFamily="18" charset="0"/>
      <p:regular r:id="rId26"/>
    </p:embeddedFont>
    <p:embeddedFont>
      <p:font typeface="HarmonyOS Sans SC" panose="00000500000000000000" pitchFamily="2" charset="-122"/>
      <p:regular r:id="rId27"/>
      <p:bold r:id="rId28"/>
    </p:embeddedFont>
    <p:embeddedFont>
      <p:font typeface="阿里巴巴普惠体 B" panose="00020600040101010101" pitchFamily="18" charset="-122"/>
      <p:bold r:id="rId29"/>
    </p:embeddedFont>
    <p:embeddedFont>
      <p:font typeface="等线" panose="02010600030101010101" pitchFamily="2" charset="-122"/>
      <p:regular r:id="rId30"/>
      <p:bold r:id="rId31"/>
    </p:embeddedFont>
    <p:embeddedFont>
      <p:font typeface="钉钉进步体" panose="00020600040101010101" pitchFamily="18" charset="-122"/>
      <p:regular r:id="rId32"/>
    </p:embeddedFont>
    <p:embeddedFont>
      <p:font typeface="汉仪正圆 55简" panose="00020600040101010101" pitchFamily="18" charset="-122"/>
      <p:regular r:id="rId33"/>
    </p:embeddedFont>
  </p:embeddedFontLst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76B3"/>
    <a:srgbClr val="3D84FD"/>
    <a:srgbClr val="011A54"/>
    <a:srgbClr val="012163"/>
    <a:srgbClr val="36BCF9"/>
    <a:srgbClr val="36BDF9"/>
    <a:srgbClr val="2AAFCF"/>
    <a:srgbClr val="2BB6CD"/>
    <a:srgbClr val="3D6A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1" autoAdjust="0"/>
    <p:restoredTop sz="91947" autoAdjust="0"/>
  </p:normalViewPr>
  <p:slideViewPr>
    <p:cSldViewPr snapToGrid="0">
      <p:cViewPr varScale="1">
        <p:scale>
          <a:sx n="94" d="100"/>
          <a:sy n="94" d="100"/>
        </p:scale>
        <p:origin x="57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 dirty="0">
              <a:latin typeface="HarmonyOS Sans SC" panose="00000500000000000000" pitchFamily="2" charset="-122"/>
              <a:ea typeface="汉仪雅酷黑-75J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>
                <a:latin typeface="HarmonyOS Sans SC" panose="00000500000000000000" pitchFamily="2" charset="-122"/>
                <a:ea typeface="汉仪雅酷黑-75J" panose="00020600040101010101" charset="-122"/>
              </a:rPr>
              <a:t>2025/10/9</a:t>
            </a:fld>
            <a:endParaRPr lang="zh-CN" altLang="en-US" dirty="0">
              <a:latin typeface="HarmonyOS Sans SC" panose="00000500000000000000" pitchFamily="2" charset="-122"/>
              <a:ea typeface="汉仪雅酷黑-75J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 dirty="0">
              <a:latin typeface="HarmonyOS Sans SC" panose="00000500000000000000" pitchFamily="2" charset="-122"/>
              <a:ea typeface="汉仪雅酷黑-75J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>
                <a:latin typeface="HarmonyOS Sans SC" panose="00000500000000000000" pitchFamily="2" charset="-122"/>
                <a:ea typeface="汉仪雅酷黑-75J" panose="00020600040101010101" charset="-122"/>
              </a:rPr>
              <a:t>‹#›</a:t>
            </a:fld>
            <a:endParaRPr lang="zh-CN" altLang="en-US" dirty="0">
              <a:latin typeface="HarmonyOS Sans SC" panose="00000500000000000000" pitchFamily="2" charset="-122"/>
              <a:ea typeface="汉仪雅酷黑-75J" panose="0002060004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jpe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armonyOS Sans SC" panose="00000500000000000000" pitchFamily="2" charset="-122"/>
                <a:ea typeface="汉仪正圆 55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armonyOS Sans SC" panose="00000500000000000000" pitchFamily="2" charset="-122"/>
                <a:ea typeface="汉仪正圆 55简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pPr/>
              <a:t>2025/10/9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armonyOS Sans SC" panose="00000500000000000000" pitchFamily="2" charset="-122"/>
                <a:ea typeface="汉仪正圆 55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armonyOS Sans SC" panose="00000500000000000000" pitchFamily="2" charset="-122"/>
                <a:ea typeface="汉仪正圆 55简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汉仪正圆 55简" panose="00020600040101010101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汉仪正圆 55简" panose="00020600040101010101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汉仪正圆 55简" panose="00020600040101010101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汉仪正圆 55简" panose="00020600040101010101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汉仪正圆 55简" panose="00020600040101010101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600" b="1" kern="1200" dirty="0">
              <a:solidFill>
                <a:srgbClr val="FFC000">
                  <a:lumMod val="40000"/>
                  <a:lumOff val="60000"/>
                </a:srgbClr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701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04320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194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58797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1783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15391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4460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38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591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6506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armonyOS Sans SC" panose="00000500000000000000" pitchFamily="2" charset="-122"/>
                <a:ea typeface="汉仪正圆 55简" panose="00020600040101010101" charset="-122"/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2025/10/9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armonyOS Sans SC" panose="00000500000000000000" pitchFamily="2" charset="-122"/>
                <a:ea typeface="汉仪正圆 55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armonyOS Sans SC" panose="00000500000000000000" pitchFamily="2" charset="-122"/>
                <a:ea typeface="汉仪正圆 55简" panose="00020600040101010101" charset="-122"/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armonyOS Sans SC" panose="00000500000000000000" pitchFamily="2" charset="-122"/>
          <a:ea typeface="汉仪正圆 55简" panose="0002060004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armonyOS Sans SC" panose="00000500000000000000" pitchFamily="2" charset="-122"/>
          <a:ea typeface="汉仪正圆 55简" panose="0002060004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armonyOS Sans SC" panose="00000500000000000000" pitchFamily="2" charset="-122"/>
          <a:ea typeface="汉仪正圆 55简" panose="0002060004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armonyOS Sans SC" panose="00000500000000000000" pitchFamily="2" charset="-122"/>
          <a:ea typeface="汉仪正圆 55简" panose="0002060004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armonyOS Sans SC" panose="00000500000000000000" pitchFamily="2" charset="-122"/>
          <a:ea typeface="汉仪正圆 55简" panose="0002060004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armonyOS Sans SC" panose="00000500000000000000" pitchFamily="2" charset="-122"/>
          <a:ea typeface="汉仪正圆 55简" panose="0002060004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ingTalk Sans" panose="00020600040101000101" pitchFamily="18" charset="0"/>
                <a:ea typeface="汉仪正圆 55简" panose="00020600040101010101" charset="-122"/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2025/10/9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ingTalk Sans" panose="00020600040101000101" pitchFamily="18" charset="0"/>
                <a:ea typeface="汉仪正圆 55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ingTalk Sans" panose="00020600040101000101" pitchFamily="18" charset="0"/>
                <a:ea typeface="汉仪正圆 55简" panose="00020600040101010101" charset="-122"/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185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DingTalk Sans" panose="00020600040101000101" pitchFamily="18" charset="0"/>
          <a:ea typeface="汉仪正圆 55简" panose="0002060004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DingTalk Sans" panose="00020600040101000101" pitchFamily="18" charset="0"/>
          <a:ea typeface="汉仪正圆 55简" panose="0002060004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DingTalk Sans" panose="00020600040101000101" pitchFamily="18" charset="0"/>
          <a:ea typeface="汉仪正圆 55简" panose="0002060004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DingTalk Sans" panose="00020600040101000101" pitchFamily="18" charset="0"/>
          <a:ea typeface="汉仪正圆 55简" panose="0002060004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DingTalk Sans" panose="00020600040101000101" pitchFamily="18" charset="0"/>
          <a:ea typeface="汉仪正圆 55简" panose="0002060004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DingTalk Sans" panose="00020600040101000101" pitchFamily="18" charset="0"/>
          <a:ea typeface="汉仪正圆 55简" panose="0002060004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10" Type="http://schemas.openxmlformats.org/officeDocument/2006/relationships/image" Target="../media/image38.png"/><Relationship Id="rId4" Type="http://schemas.openxmlformats.org/officeDocument/2006/relationships/image" Target="../media/image3.png"/><Relationship Id="rId9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40.pn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42.xml"/><Relationship Id="rId6" Type="http://schemas.openxmlformats.org/officeDocument/2006/relationships/image" Target="../media/image39.pn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44.jpe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43.xml"/><Relationship Id="rId6" Type="http://schemas.openxmlformats.org/officeDocument/2006/relationships/image" Target="../media/image43.jpe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51.xml"/><Relationship Id="rId13" Type="http://schemas.openxmlformats.org/officeDocument/2006/relationships/tags" Target="../tags/tag56.xml"/><Relationship Id="rId18" Type="http://schemas.openxmlformats.org/officeDocument/2006/relationships/notesSlide" Target="../notesSlides/notesSlide13.xml"/><Relationship Id="rId26" Type="http://schemas.openxmlformats.org/officeDocument/2006/relationships/image" Target="../media/image51.svg"/><Relationship Id="rId3" Type="http://schemas.openxmlformats.org/officeDocument/2006/relationships/tags" Target="../tags/tag46.xml"/><Relationship Id="rId21" Type="http://schemas.openxmlformats.org/officeDocument/2006/relationships/image" Target="../media/image46.png"/><Relationship Id="rId7" Type="http://schemas.openxmlformats.org/officeDocument/2006/relationships/tags" Target="../tags/tag50.xml"/><Relationship Id="rId12" Type="http://schemas.openxmlformats.org/officeDocument/2006/relationships/tags" Target="../tags/tag55.xml"/><Relationship Id="rId17" Type="http://schemas.openxmlformats.org/officeDocument/2006/relationships/slideLayout" Target="../slideLayouts/slideLayout1.xml"/><Relationship Id="rId25" Type="http://schemas.openxmlformats.org/officeDocument/2006/relationships/image" Target="../media/image50.png"/><Relationship Id="rId2" Type="http://schemas.openxmlformats.org/officeDocument/2006/relationships/tags" Target="../tags/tag45.xml"/><Relationship Id="rId16" Type="http://schemas.openxmlformats.org/officeDocument/2006/relationships/tags" Target="../tags/tag59.xml"/><Relationship Id="rId20" Type="http://schemas.openxmlformats.org/officeDocument/2006/relationships/image" Target="../media/image45.png"/><Relationship Id="rId29" Type="http://schemas.openxmlformats.org/officeDocument/2006/relationships/image" Target="../media/image53.jpeg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11" Type="http://schemas.openxmlformats.org/officeDocument/2006/relationships/tags" Target="../tags/tag54.xml"/><Relationship Id="rId24" Type="http://schemas.openxmlformats.org/officeDocument/2006/relationships/image" Target="../media/image49.svg"/><Relationship Id="rId5" Type="http://schemas.openxmlformats.org/officeDocument/2006/relationships/tags" Target="../tags/tag48.xml"/><Relationship Id="rId15" Type="http://schemas.openxmlformats.org/officeDocument/2006/relationships/tags" Target="../tags/tag58.xml"/><Relationship Id="rId23" Type="http://schemas.openxmlformats.org/officeDocument/2006/relationships/image" Target="../media/image48.png"/><Relationship Id="rId28" Type="http://schemas.openxmlformats.org/officeDocument/2006/relationships/image" Target="../media/image52.png"/><Relationship Id="rId10" Type="http://schemas.openxmlformats.org/officeDocument/2006/relationships/tags" Target="../tags/tag53.xml"/><Relationship Id="rId19" Type="http://schemas.openxmlformats.org/officeDocument/2006/relationships/image" Target="../media/image3.png"/><Relationship Id="rId4" Type="http://schemas.openxmlformats.org/officeDocument/2006/relationships/tags" Target="../tags/tag47.xml"/><Relationship Id="rId9" Type="http://schemas.openxmlformats.org/officeDocument/2006/relationships/tags" Target="../tags/tag52.xml"/><Relationship Id="rId14" Type="http://schemas.openxmlformats.org/officeDocument/2006/relationships/tags" Target="../tags/tag57.xml"/><Relationship Id="rId22" Type="http://schemas.openxmlformats.org/officeDocument/2006/relationships/image" Target="../media/image47.svg"/><Relationship Id="rId27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5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0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5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60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1.xml"/><Relationship Id="rId6" Type="http://schemas.openxmlformats.org/officeDocument/2006/relationships/image" Target="../media/image59.png"/><Relationship Id="rId5" Type="http://schemas.openxmlformats.org/officeDocument/2006/relationships/image" Target="../media/image4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6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64.xml"/><Relationship Id="rId7" Type="http://schemas.openxmlformats.org/officeDocument/2006/relationships/image" Target="../media/image3.png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6.xml"/><Relationship Id="rId10" Type="http://schemas.openxmlformats.org/officeDocument/2006/relationships/image" Target="../media/image64.png"/><Relationship Id="rId4" Type="http://schemas.openxmlformats.org/officeDocument/2006/relationships/tags" Target="../tags/tag65.xml"/><Relationship Id="rId9" Type="http://schemas.openxmlformats.org/officeDocument/2006/relationships/image" Target="../media/image6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13" Type="http://schemas.openxmlformats.org/officeDocument/2006/relationships/image" Target="../media/image66.jpeg"/><Relationship Id="rId3" Type="http://schemas.openxmlformats.org/officeDocument/2006/relationships/tags" Target="../tags/tag69.xml"/><Relationship Id="rId7" Type="http://schemas.openxmlformats.org/officeDocument/2006/relationships/tags" Target="../tags/tag73.xml"/><Relationship Id="rId12" Type="http://schemas.openxmlformats.org/officeDocument/2006/relationships/image" Target="../media/image65.png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tags" Target="../tags/tag72.xml"/><Relationship Id="rId11" Type="http://schemas.openxmlformats.org/officeDocument/2006/relationships/image" Target="../media/image5.png"/><Relationship Id="rId5" Type="http://schemas.openxmlformats.org/officeDocument/2006/relationships/tags" Target="../tags/tag71.xml"/><Relationship Id="rId10" Type="http://schemas.openxmlformats.org/officeDocument/2006/relationships/image" Target="../media/image3.png"/><Relationship Id="rId4" Type="http://schemas.openxmlformats.org/officeDocument/2006/relationships/tags" Target="../tags/tag70.xml"/><Relationship Id="rId9" Type="http://schemas.openxmlformats.org/officeDocument/2006/relationships/notesSlide" Target="../notesSlides/notesSlide16.xml"/><Relationship Id="rId14" Type="http://schemas.openxmlformats.org/officeDocument/2006/relationships/image" Target="../media/image67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69.pn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74.xml"/><Relationship Id="rId6" Type="http://schemas.openxmlformats.org/officeDocument/2006/relationships/image" Target="../media/image68.pn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7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1.xml"/><Relationship Id="rId13" Type="http://schemas.openxmlformats.org/officeDocument/2006/relationships/tags" Target="../tags/tag16.xml"/><Relationship Id="rId18" Type="http://schemas.openxmlformats.org/officeDocument/2006/relationships/tags" Target="../tags/tag21.xml"/><Relationship Id="rId26" Type="http://schemas.openxmlformats.org/officeDocument/2006/relationships/image" Target="../media/image5.png"/><Relationship Id="rId3" Type="http://schemas.openxmlformats.org/officeDocument/2006/relationships/tags" Target="../tags/tag6.xml"/><Relationship Id="rId21" Type="http://schemas.openxmlformats.org/officeDocument/2006/relationships/tags" Target="../tags/tag24.xml"/><Relationship Id="rId7" Type="http://schemas.openxmlformats.org/officeDocument/2006/relationships/tags" Target="../tags/tag10.xml"/><Relationship Id="rId12" Type="http://schemas.openxmlformats.org/officeDocument/2006/relationships/tags" Target="../tags/tag15.xml"/><Relationship Id="rId17" Type="http://schemas.openxmlformats.org/officeDocument/2006/relationships/tags" Target="../tags/tag20.xml"/><Relationship Id="rId25" Type="http://schemas.openxmlformats.org/officeDocument/2006/relationships/image" Target="../media/image4.png"/><Relationship Id="rId2" Type="http://schemas.openxmlformats.org/officeDocument/2006/relationships/tags" Target="../tags/tag5.xml"/><Relationship Id="rId16" Type="http://schemas.openxmlformats.org/officeDocument/2006/relationships/tags" Target="../tags/tag19.xml"/><Relationship Id="rId20" Type="http://schemas.openxmlformats.org/officeDocument/2006/relationships/tags" Target="../tags/tag23.xml"/><Relationship Id="rId29" Type="http://schemas.openxmlformats.org/officeDocument/2006/relationships/image" Target="../media/image8.png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tags" Target="../tags/tag14.xml"/><Relationship Id="rId24" Type="http://schemas.openxmlformats.org/officeDocument/2006/relationships/image" Target="../media/image3.png"/><Relationship Id="rId32" Type="http://schemas.openxmlformats.org/officeDocument/2006/relationships/image" Target="../media/image11.svg"/><Relationship Id="rId5" Type="http://schemas.openxmlformats.org/officeDocument/2006/relationships/tags" Target="../tags/tag8.xml"/><Relationship Id="rId15" Type="http://schemas.openxmlformats.org/officeDocument/2006/relationships/tags" Target="../tags/tag18.xml"/><Relationship Id="rId23" Type="http://schemas.openxmlformats.org/officeDocument/2006/relationships/notesSlide" Target="../notesSlides/notesSlide2.xml"/><Relationship Id="rId28" Type="http://schemas.openxmlformats.org/officeDocument/2006/relationships/image" Target="../media/image7.svg"/><Relationship Id="rId10" Type="http://schemas.openxmlformats.org/officeDocument/2006/relationships/tags" Target="../tags/tag13.xml"/><Relationship Id="rId19" Type="http://schemas.openxmlformats.org/officeDocument/2006/relationships/tags" Target="../tags/tag22.xml"/><Relationship Id="rId31" Type="http://schemas.openxmlformats.org/officeDocument/2006/relationships/image" Target="../media/image10.png"/><Relationship Id="rId4" Type="http://schemas.openxmlformats.org/officeDocument/2006/relationships/tags" Target="../tags/tag7.xml"/><Relationship Id="rId9" Type="http://schemas.openxmlformats.org/officeDocument/2006/relationships/tags" Target="../tags/tag12.xml"/><Relationship Id="rId14" Type="http://schemas.openxmlformats.org/officeDocument/2006/relationships/tags" Target="../tags/tag17.xml"/><Relationship Id="rId22" Type="http://schemas.openxmlformats.org/officeDocument/2006/relationships/slideLayout" Target="../slideLayouts/slideLayout1.xml"/><Relationship Id="rId27" Type="http://schemas.openxmlformats.org/officeDocument/2006/relationships/image" Target="../media/image6.png"/><Relationship Id="rId30" Type="http://schemas.openxmlformats.org/officeDocument/2006/relationships/image" Target="../media/image9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3" Type="http://schemas.openxmlformats.org/officeDocument/2006/relationships/image" Target="../media/image3.png"/><Relationship Id="rId7" Type="http://schemas.openxmlformats.org/officeDocument/2006/relationships/image" Target="../media/image7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10" Type="http://schemas.openxmlformats.org/officeDocument/2006/relationships/image" Target="../media/image24.png"/><Relationship Id="rId4" Type="http://schemas.openxmlformats.org/officeDocument/2006/relationships/image" Target="../media/image3.pn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8.xml"/><Relationship Id="rId6" Type="http://schemas.openxmlformats.org/officeDocument/2006/relationships/image" Target="../media/image5.png"/><Relationship Id="rId5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13" Type="http://schemas.openxmlformats.org/officeDocument/2006/relationships/notesSlide" Target="../notesSlides/notesSlide8.xml"/><Relationship Id="rId18" Type="http://schemas.openxmlformats.org/officeDocument/2006/relationships/image" Target="../media/image30.jpeg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12" Type="http://schemas.openxmlformats.org/officeDocument/2006/relationships/slideLayout" Target="../slideLayouts/slideLayout1.xml"/><Relationship Id="rId17" Type="http://schemas.openxmlformats.org/officeDocument/2006/relationships/image" Target="../media/image29.jpeg"/><Relationship Id="rId2" Type="http://schemas.openxmlformats.org/officeDocument/2006/relationships/tags" Target="../tags/tag30.xml"/><Relationship Id="rId16" Type="http://schemas.openxmlformats.org/officeDocument/2006/relationships/image" Target="../media/image28.jpeg"/><Relationship Id="rId20" Type="http://schemas.openxmlformats.org/officeDocument/2006/relationships/image" Target="../media/image31.jpeg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tags" Target="../tags/tag39.xml"/><Relationship Id="rId5" Type="http://schemas.openxmlformats.org/officeDocument/2006/relationships/tags" Target="../tags/tag33.xml"/><Relationship Id="rId15" Type="http://schemas.openxmlformats.org/officeDocument/2006/relationships/image" Target="../media/image27.jpeg"/><Relationship Id="rId10" Type="http://schemas.openxmlformats.org/officeDocument/2006/relationships/tags" Target="../tags/tag38.xml"/><Relationship Id="rId19" Type="http://schemas.openxmlformats.org/officeDocument/2006/relationships/image" Target="../media/image5.png"/><Relationship Id="rId4" Type="http://schemas.openxmlformats.org/officeDocument/2006/relationships/tags" Target="../tags/tag32.xml"/><Relationship Id="rId9" Type="http://schemas.openxmlformats.org/officeDocument/2006/relationships/tags" Target="../tags/tag37.xml"/><Relationship Id="rId1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0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蒙版 1"/>
          <p:cNvSpPr/>
          <p:nvPr>
            <p:custDataLst>
              <p:tags r:id="rId1"/>
            </p:custDataLst>
          </p:nvPr>
        </p:nvSpPr>
        <p:spPr>
          <a:xfrm>
            <a:off x="0" y="-39370"/>
            <a:ext cx="12192000" cy="2637790"/>
          </a:xfrm>
          <a:prstGeom prst="rect">
            <a:avLst/>
          </a:prstGeom>
          <a:gradFill>
            <a:gsLst>
              <a:gs pos="41000">
                <a:srgbClr val="181C33">
                  <a:alpha val="85000"/>
                </a:srgbClr>
              </a:gs>
              <a:gs pos="0">
                <a:srgbClr val="291F35">
                  <a:alpha val="0"/>
                </a:srgbClr>
              </a:gs>
              <a:gs pos="80000">
                <a:srgbClr val="07193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cs typeface="+mn-cs"/>
            </a:endParaRPr>
          </a:p>
        </p:txBody>
      </p:sp>
      <p:sp>
        <p:nvSpPr>
          <p:cNvPr id="133" name="标题框"/>
          <p:cNvSpPr txBox="1"/>
          <p:nvPr/>
        </p:nvSpPr>
        <p:spPr>
          <a:xfrm>
            <a:off x="631153" y="2598420"/>
            <a:ext cx="6389407" cy="1015663"/>
          </a:xfrm>
          <a:prstGeom prst="rect">
            <a:avLst/>
          </a:prstGeom>
          <a:noFill/>
          <a:effectLst>
            <a:outerShdw blurRad="63500" sx="102000" sy="102000" algn="ctr" rotWithShape="0">
              <a:srgbClr val="33DDF8">
                <a:alpha val="4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AI</a:t>
            </a: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智能</a:t>
            </a: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·</a:t>
            </a: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学习搭子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127000" sx="101500" sy="101500" algn="ctr" rotWithShape="0">
                  <a:srgbClr val="33DDF8">
                    <a:alpha val="40000"/>
                  </a:srgbClr>
                </a:outerShdw>
              </a:effectLst>
              <a:uLnTx/>
              <a:uFillTx/>
              <a:latin typeface="汉仪雅酷黑W" panose="00020600040101010101" charset="-122"/>
              <a:ea typeface="汉仪雅酷黑W" panose="00020600040101010101" charset="-122"/>
              <a:cs typeface="汉仪雅酷黑W" panose="00020600040101010101" charset="-122"/>
            </a:endParaRPr>
          </a:p>
        </p:txBody>
      </p:sp>
      <p:sp>
        <p:nvSpPr>
          <p:cNvPr id="155" name="接包方"/>
          <p:cNvSpPr/>
          <p:nvPr/>
        </p:nvSpPr>
        <p:spPr>
          <a:xfrm>
            <a:off x="3275822" y="4056380"/>
            <a:ext cx="2386368" cy="46799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A00DB"/>
              </a:gs>
              <a:gs pos="100000">
                <a:srgbClr val="33DDF8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接包方：声像科技</a:t>
            </a:r>
          </a:p>
        </p:txBody>
      </p:sp>
      <p:sp>
        <p:nvSpPr>
          <p:cNvPr id="2" name="发包方"/>
          <p:cNvSpPr/>
          <p:nvPr/>
        </p:nvSpPr>
        <p:spPr>
          <a:xfrm>
            <a:off x="631152" y="4056379"/>
            <a:ext cx="2386368" cy="46799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A00DB"/>
              </a:gs>
              <a:gs pos="100000">
                <a:srgbClr val="33DDF8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发包方：数字马力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992000" y="1492755"/>
            <a:ext cx="7200000" cy="444853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游戏化学习平台及评估系统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pic>
        <p:nvPicPr>
          <p:cNvPr id="7" name="图片 1">
            <a:extLst>
              <a:ext uri="{FF2B5EF4-FFF2-40B4-BE49-F238E27FC236}">
                <a16:creationId xmlns:a16="http://schemas.microsoft.com/office/drawing/2014/main" id="{0029B929-0BC9-5CB1-4D2F-BAE8A7E33D1E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703860" y="1044852"/>
            <a:ext cx="3240000" cy="1944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8" name="图片 7" descr="英语">
            <a:extLst>
              <a:ext uri="{FF2B5EF4-FFF2-40B4-BE49-F238E27FC236}">
                <a16:creationId xmlns:a16="http://schemas.microsoft.com/office/drawing/2014/main" id="{88C26A9A-8985-A986-50B5-D1710B45C0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3737" y="1044852"/>
            <a:ext cx="3240000" cy="1944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87F82D9-791F-9C37-9AB9-A13C30B34256}"/>
              </a:ext>
            </a:extLst>
          </p:cNvPr>
          <p:cNvSpPr txBox="1"/>
          <p:nvPr/>
        </p:nvSpPr>
        <p:spPr>
          <a:xfrm>
            <a:off x="4163736" y="3237968"/>
            <a:ext cx="6780123" cy="2392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None/>
            </a:pP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游戏化学习平台及评估系统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是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声像科技团队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“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AI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智能·学习搭子”解决方案中面向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入门级学习者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（如小学生）和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兴趣驱动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型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学习场景（如语言学习）的核心模块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化场景服务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通过将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游戏化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（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Gamification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）设计理念深度融入学习过程，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有效解决初学者“学习动力不足、注意力难以集中”的痛点，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让学习变得像游戏一样有趣、有挑战、有成就感，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从而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激发内在学习动机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，为后续的进阶学习打下坚实基础。</a:t>
            </a:r>
            <a:endParaRPr lang="zh-CN" altLang="zh-CN" sz="16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12" name="图片 11" descr="徽标&#10;&#10;AI 生成的内容可能不正确。">
            <a:extLst>
              <a:ext uri="{FF2B5EF4-FFF2-40B4-BE49-F238E27FC236}">
                <a16:creationId xmlns:a16="http://schemas.microsoft.com/office/drawing/2014/main" id="{DE451297-134E-A2EB-AC93-588BD79CFFB5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14" name="图片 13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9C0D4A22-5027-ED40-AE27-9D1C2757236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14" y="4383594"/>
            <a:ext cx="2880000" cy="1472463"/>
          </a:xfrm>
          <a:prstGeom prst="rect">
            <a:avLst/>
          </a:prstGeom>
        </p:spPr>
      </p:pic>
      <p:pic>
        <p:nvPicPr>
          <p:cNvPr id="16" name="图片 15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69C5AE5B-50AE-7302-1361-C1E2DBDCBB7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14" y="2701843"/>
            <a:ext cx="2880000" cy="1454314"/>
          </a:xfrm>
          <a:prstGeom prst="rect">
            <a:avLst/>
          </a:prstGeom>
        </p:spPr>
      </p:pic>
      <p:pic>
        <p:nvPicPr>
          <p:cNvPr id="18" name="图片 17" descr="电脑软件截图&#10;&#10;AI 生成的内容可能不正确。">
            <a:extLst>
              <a:ext uri="{FF2B5EF4-FFF2-40B4-BE49-F238E27FC236}">
                <a16:creationId xmlns:a16="http://schemas.microsoft.com/office/drawing/2014/main" id="{FF89EA35-7327-743F-986C-5BE492A4C4E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14" y="1069257"/>
            <a:ext cx="2880000" cy="1457792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39EB343-D9BB-2E4B-F330-468EE6EF597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游戏化学习平台及评估系统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：兴趣驱动，盎然其意</a:t>
            </a:r>
            <a:endParaRPr lang="en-US" altLang="zh-CN" sz="27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团队项目系统推广</a:t>
            </a:r>
          </a:p>
        </p:txBody>
      </p:sp>
      <p:sp>
        <p:nvSpPr>
          <p:cNvPr id="344" name="矩形: 圆角 38"/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来源单位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实际需求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，面向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真实应用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场景，推动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普惠教育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发展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6"/>
          <a:stretch>
            <a:fillRect/>
          </a:stretch>
        </p:blipFill>
        <p:spPr>
          <a:xfrm>
            <a:off x="1059290" y="1255828"/>
            <a:ext cx="2592000" cy="3456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rcRect t="3356"/>
          <a:stretch>
            <a:fillRect/>
          </a:stretch>
        </p:blipFill>
        <p:spPr>
          <a:xfrm>
            <a:off x="8181951" y="2330184"/>
            <a:ext cx="2592000" cy="34560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21" name="圆角矩形 5">
            <a:extLst>
              <a:ext uri="{FF2B5EF4-FFF2-40B4-BE49-F238E27FC236}">
                <a16:creationId xmlns:a16="http://schemas.microsoft.com/office/drawing/2014/main" id="{DC96F684-17B5-A13C-830F-A6FFC3128BF9}"/>
              </a:ext>
            </a:extLst>
          </p:cNvPr>
          <p:cNvSpPr/>
          <p:nvPr/>
        </p:nvSpPr>
        <p:spPr>
          <a:xfrm>
            <a:off x="907315" y="4931321"/>
            <a:ext cx="2880000" cy="756000"/>
          </a:xfrm>
          <a:prstGeom prst="roundRect">
            <a:avLst>
              <a:gd name="adj" fmla="val 25372"/>
            </a:avLst>
          </a:prstGeom>
          <a:gradFill>
            <a:gsLst>
              <a:gs pos="100000">
                <a:srgbClr val="64C8DD">
                  <a:alpha val="50000"/>
                </a:srgbClr>
              </a:gs>
              <a:gs pos="15000">
                <a:srgbClr val="3D6AFD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DingTalk Sans" panose="00020600040101000101" pitchFamily="18" charset="0"/>
                <a:cs typeface="+mn-cs"/>
              </a:rPr>
              <a:t>     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ea typeface="DingTalk Sans" panose="00020600040101000101" pitchFamily="18" charset="0"/>
              <a:cs typeface="+mn-cs"/>
            </a:endParaRPr>
          </a:p>
        </p:txBody>
      </p:sp>
      <p:sp>
        <p:nvSpPr>
          <p:cNvPr id="22" name="圆角矩形 5">
            <a:extLst>
              <a:ext uri="{FF2B5EF4-FFF2-40B4-BE49-F238E27FC236}">
                <a16:creationId xmlns:a16="http://schemas.microsoft.com/office/drawing/2014/main" id="{501CEC49-D2E4-2331-2435-ECCBDA30F851}"/>
              </a:ext>
            </a:extLst>
          </p:cNvPr>
          <p:cNvSpPr/>
          <p:nvPr/>
        </p:nvSpPr>
        <p:spPr>
          <a:xfrm>
            <a:off x="7841997" y="1340676"/>
            <a:ext cx="3240000" cy="756000"/>
          </a:xfrm>
          <a:prstGeom prst="roundRect">
            <a:avLst>
              <a:gd name="adj" fmla="val 25372"/>
            </a:avLst>
          </a:prstGeom>
          <a:gradFill>
            <a:gsLst>
              <a:gs pos="100000">
                <a:srgbClr val="64C8DD">
                  <a:alpha val="50000"/>
                </a:srgbClr>
              </a:gs>
              <a:gs pos="15000">
                <a:srgbClr val="3D6AFD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DingTalk Sans" panose="00020600040101000101" pitchFamily="18" charset="0"/>
                <a:cs typeface="+mn-cs"/>
              </a:rPr>
              <a:t>    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ea typeface="DingTalk Sans" panose="00020600040101000101" pitchFamily="18" charset="0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95290" y="4979435"/>
            <a:ext cx="432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cs typeface="+mn-cs"/>
              </a:rPr>
              <a:t>浙江省温州中学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cs typeface="+mn-cs"/>
              </a:rPr>
              <a:t>多学科客制化评估系统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17951" y="1389649"/>
            <a:ext cx="432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cs typeface="+mn-cs"/>
              </a:rPr>
              <a:t>宁波市宸卿小学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cs typeface="+mn-cs"/>
              </a:rPr>
              <a:t>游戏化学习平台及评估系统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cs typeface="+mn-cs"/>
            </a:endParaRPr>
          </a:p>
        </p:txBody>
      </p:sp>
      <p:pic>
        <p:nvPicPr>
          <p:cNvPr id="17" name="图片 16" descr="图形用户界面, 文本, 应用程序, 电子邮件&#10;&#10;AI 生成的内容可能不正确。">
            <a:extLst>
              <a:ext uri="{FF2B5EF4-FFF2-40B4-BE49-F238E27FC236}">
                <a16:creationId xmlns:a16="http://schemas.microsoft.com/office/drawing/2014/main" id="{BF7DEBF9-525B-C58A-F5AD-9C82CF9A2FFE}"/>
              </a:ext>
            </a:extLst>
          </p:cNvPr>
          <p:cNvPicPr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992" y="1250184"/>
            <a:ext cx="3456000" cy="2160000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0C998F57-9D3C-0A03-CA59-51C598A38AB7}"/>
              </a:ext>
            </a:extLst>
          </p:cNvPr>
          <p:cNvPicPr>
            <a:picLocks/>
          </p:cNvPicPr>
          <p:nvPr/>
        </p:nvPicPr>
        <p:blipFill>
          <a:blip r:embed="rId9"/>
          <a:srcRect l="11044" r="6985"/>
          <a:stretch>
            <a:fillRect/>
          </a:stretch>
        </p:blipFill>
        <p:spPr>
          <a:xfrm>
            <a:off x="4184992" y="3626184"/>
            <a:ext cx="3456000" cy="216000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3" name="图形 32">
            <a:extLst>
              <a:ext uri="{FF2B5EF4-FFF2-40B4-BE49-F238E27FC236}">
                <a16:creationId xmlns:a16="http://schemas.microsoft.com/office/drawing/2014/main" id="{CF0BCE56-AA94-62A1-F111-FE520BC26F5D}"/>
              </a:ext>
            </a:extLst>
          </p:cNvPr>
          <p:cNvSpPr/>
          <p:nvPr/>
        </p:nvSpPr>
        <p:spPr>
          <a:xfrm>
            <a:off x="3608222" y="3004602"/>
            <a:ext cx="801526" cy="639090"/>
          </a:xfrm>
          <a:custGeom>
            <a:avLst/>
            <a:gdLst>
              <a:gd name="connsiteX0" fmla="*/ 503717 w 712577"/>
              <a:gd name="connsiteY0" fmla="*/ 121897 h 568167"/>
              <a:gd name="connsiteX1" fmla="*/ 503717 w 712577"/>
              <a:gd name="connsiteY1" fmla="*/ -545 h 568167"/>
              <a:gd name="connsiteX2" fmla="*/ 712413 w 712577"/>
              <a:gd name="connsiteY2" fmla="*/ 197019 h 568167"/>
              <a:gd name="connsiteX3" fmla="*/ 503717 w 712577"/>
              <a:gd name="connsiteY3" fmla="*/ 395087 h 568167"/>
              <a:gd name="connsiteX4" fmla="*/ 503717 w 712577"/>
              <a:gd name="connsiteY4" fmla="*/ 271024 h 568167"/>
              <a:gd name="connsiteX5" fmla="*/ 11246 w 712577"/>
              <a:gd name="connsiteY5" fmla="*/ 567623 h 568167"/>
              <a:gd name="connsiteX6" fmla="*/ -164 w 712577"/>
              <a:gd name="connsiteY6" fmla="*/ 493077 h 568167"/>
              <a:gd name="connsiteX7" fmla="*/ 503679 w 712577"/>
              <a:gd name="connsiteY7" fmla="*/ 121897 h 56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2577" h="568167">
                <a:moveTo>
                  <a:pt x="503717" y="121897"/>
                </a:moveTo>
                <a:lnTo>
                  <a:pt x="503717" y="-545"/>
                </a:lnTo>
                <a:lnTo>
                  <a:pt x="712413" y="197019"/>
                </a:lnTo>
                <a:lnTo>
                  <a:pt x="503717" y="395087"/>
                </a:lnTo>
                <a:lnTo>
                  <a:pt x="503717" y="271024"/>
                </a:lnTo>
                <a:cubicBezTo>
                  <a:pt x="258166" y="288346"/>
                  <a:pt x="59474" y="409996"/>
                  <a:pt x="11246" y="567623"/>
                </a:cubicBezTo>
                <a:cubicBezTo>
                  <a:pt x="3826" y="543393"/>
                  <a:pt x="-16" y="518304"/>
                  <a:pt x="-164" y="493077"/>
                </a:cubicBezTo>
                <a:cubicBezTo>
                  <a:pt x="-164" y="300771"/>
                  <a:pt x="220436" y="142172"/>
                  <a:pt x="503679" y="121897"/>
                </a:cubicBezTo>
                <a:close/>
              </a:path>
            </a:pathLst>
          </a:custGeom>
          <a:solidFill>
            <a:schemeClr val="bg2">
              <a:alpha val="67000"/>
            </a:schemeClr>
          </a:solidFill>
          <a:ln w="605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" name="图形 32">
            <a:extLst>
              <a:ext uri="{FF2B5EF4-FFF2-40B4-BE49-F238E27FC236}">
                <a16:creationId xmlns:a16="http://schemas.microsoft.com/office/drawing/2014/main" id="{7F8175E9-89C1-E148-C0ED-ACB3EA70DEF1}"/>
              </a:ext>
            </a:extLst>
          </p:cNvPr>
          <p:cNvSpPr/>
          <p:nvPr/>
        </p:nvSpPr>
        <p:spPr>
          <a:xfrm rot="10800000">
            <a:off x="7373168" y="3398528"/>
            <a:ext cx="801526" cy="639090"/>
          </a:xfrm>
          <a:custGeom>
            <a:avLst/>
            <a:gdLst>
              <a:gd name="connsiteX0" fmla="*/ 503717 w 712577"/>
              <a:gd name="connsiteY0" fmla="*/ 121897 h 568167"/>
              <a:gd name="connsiteX1" fmla="*/ 503717 w 712577"/>
              <a:gd name="connsiteY1" fmla="*/ -545 h 568167"/>
              <a:gd name="connsiteX2" fmla="*/ 712413 w 712577"/>
              <a:gd name="connsiteY2" fmla="*/ 197019 h 568167"/>
              <a:gd name="connsiteX3" fmla="*/ 503717 w 712577"/>
              <a:gd name="connsiteY3" fmla="*/ 395087 h 568167"/>
              <a:gd name="connsiteX4" fmla="*/ 503717 w 712577"/>
              <a:gd name="connsiteY4" fmla="*/ 271024 h 568167"/>
              <a:gd name="connsiteX5" fmla="*/ 11246 w 712577"/>
              <a:gd name="connsiteY5" fmla="*/ 567623 h 568167"/>
              <a:gd name="connsiteX6" fmla="*/ -164 w 712577"/>
              <a:gd name="connsiteY6" fmla="*/ 493077 h 568167"/>
              <a:gd name="connsiteX7" fmla="*/ 503679 w 712577"/>
              <a:gd name="connsiteY7" fmla="*/ 121897 h 56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2577" h="568167">
                <a:moveTo>
                  <a:pt x="503717" y="121897"/>
                </a:moveTo>
                <a:lnTo>
                  <a:pt x="503717" y="-545"/>
                </a:lnTo>
                <a:lnTo>
                  <a:pt x="712413" y="197019"/>
                </a:lnTo>
                <a:lnTo>
                  <a:pt x="503717" y="395087"/>
                </a:lnTo>
                <a:lnTo>
                  <a:pt x="503717" y="271024"/>
                </a:lnTo>
                <a:cubicBezTo>
                  <a:pt x="258166" y="288346"/>
                  <a:pt x="59474" y="409996"/>
                  <a:pt x="11246" y="567623"/>
                </a:cubicBezTo>
                <a:cubicBezTo>
                  <a:pt x="3826" y="543393"/>
                  <a:pt x="-16" y="518304"/>
                  <a:pt x="-164" y="493077"/>
                </a:cubicBezTo>
                <a:cubicBezTo>
                  <a:pt x="-164" y="300771"/>
                  <a:pt x="220436" y="142172"/>
                  <a:pt x="503679" y="121897"/>
                </a:cubicBezTo>
                <a:close/>
              </a:path>
            </a:pathLst>
          </a:custGeom>
          <a:solidFill>
            <a:schemeClr val="bg2">
              <a:alpha val="67000"/>
            </a:schemeClr>
          </a:solidFill>
          <a:ln w="605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问题分析与调研</a:t>
            </a:r>
          </a:p>
        </p:txBody>
      </p:sp>
      <p:sp>
        <p:nvSpPr>
          <p:cNvPr id="344" name="矩形: 圆角 38"/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绝知此事要躬行：团队成员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实地调研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，丈量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破局创新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之道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2" t="19626" r="12125" b="13442"/>
          <a:stretch>
            <a:fillRect/>
          </a:stretch>
        </p:blipFill>
        <p:spPr>
          <a:xfrm>
            <a:off x="1275547" y="958445"/>
            <a:ext cx="3888000" cy="2429601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</p:pic>
      <p:grpSp>
        <p:nvGrpSpPr>
          <p:cNvPr id="32" name="组合 31">
            <a:extLst>
              <a:ext uri="{FF2B5EF4-FFF2-40B4-BE49-F238E27FC236}">
                <a16:creationId xmlns:a16="http://schemas.microsoft.com/office/drawing/2014/main" id="{220DFBDF-3413-E19D-CDE7-5DC20FEBAD25}"/>
              </a:ext>
            </a:extLst>
          </p:cNvPr>
          <p:cNvGrpSpPr/>
          <p:nvPr/>
        </p:nvGrpSpPr>
        <p:grpSpPr>
          <a:xfrm>
            <a:off x="1274881" y="3615368"/>
            <a:ext cx="3912898" cy="2265852"/>
            <a:chOff x="1854198" y="977900"/>
            <a:chExt cx="8483602" cy="4902206"/>
          </a:xfrm>
          <a:effectLst>
            <a:outerShdw blurRad="254000" algn="ctr" rotWithShape="0">
              <a:schemeClr val="accent1">
                <a:alpha val="70000"/>
              </a:schemeClr>
            </a:outerShdw>
          </a:effectLst>
        </p:grpSpPr>
        <p:sp>
          <p:nvSpPr>
            <p:cNvPr id="33" name="直角三角形 32">
              <a:extLst>
                <a:ext uri="{FF2B5EF4-FFF2-40B4-BE49-F238E27FC236}">
                  <a16:creationId xmlns:a16="http://schemas.microsoft.com/office/drawing/2014/main" id="{0612A3CF-AF7E-ADDD-B7C5-BF2FEE9E52C5}"/>
                </a:ext>
              </a:extLst>
            </p:cNvPr>
            <p:cNvSpPr/>
            <p:nvPr/>
          </p:nvSpPr>
          <p:spPr>
            <a:xfrm rot="5400000">
              <a:off x="1854198" y="977900"/>
              <a:ext cx="144780" cy="144780"/>
            </a:xfrm>
            <a:prstGeom prst="rtTriangl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A773911A-9216-6FA8-6937-BD5A0DBFCCE4}"/>
                </a:ext>
              </a:extLst>
            </p:cNvPr>
            <p:cNvSpPr/>
            <p:nvPr/>
          </p:nvSpPr>
          <p:spPr>
            <a:xfrm>
              <a:off x="1854198" y="977901"/>
              <a:ext cx="8483592" cy="4902203"/>
            </a:xfrm>
            <a:custGeom>
              <a:avLst/>
              <a:gdLst>
                <a:gd name="connsiteX0" fmla="*/ 240502 w 8483600"/>
                <a:gd name="connsiteY0" fmla="*/ 0 h 4902200"/>
                <a:gd name="connsiteX1" fmla="*/ 3708375 w 8483600"/>
                <a:gd name="connsiteY1" fmla="*/ 0 h 4902200"/>
                <a:gd name="connsiteX2" fmla="*/ 3759729 w 8483600"/>
                <a:gd name="connsiteY2" fmla="*/ 56516 h 4902200"/>
                <a:gd name="connsiteX3" fmla="*/ 4723873 w 8483600"/>
                <a:gd name="connsiteY3" fmla="*/ 56516 h 4902200"/>
                <a:gd name="connsiteX4" fmla="*/ 4775228 w 8483600"/>
                <a:gd name="connsiteY4" fmla="*/ 0 h 4902200"/>
                <a:gd name="connsiteX5" fmla="*/ 8243098 w 8483600"/>
                <a:gd name="connsiteY5" fmla="*/ 0 h 4902200"/>
                <a:gd name="connsiteX6" fmla="*/ 8483600 w 8483600"/>
                <a:gd name="connsiteY6" fmla="*/ 240502 h 4902200"/>
                <a:gd name="connsiteX7" fmla="*/ 8483600 w 8483600"/>
                <a:gd name="connsiteY7" fmla="*/ 2864087 h 4902200"/>
                <a:gd name="connsiteX8" fmla="*/ 8370316 w 8483600"/>
                <a:gd name="connsiteY8" fmla="*/ 2890519 h 4902200"/>
                <a:gd name="connsiteX9" fmla="*/ 8370316 w 8483600"/>
                <a:gd name="connsiteY9" fmla="*/ 3660141 h 4902200"/>
                <a:gd name="connsiteX10" fmla="*/ 8483600 w 8483600"/>
                <a:gd name="connsiteY10" fmla="*/ 3686574 h 4902200"/>
                <a:gd name="connsiteX11" fmla="*/ 8483600 w 8483600"/>
                <a:gd name="connsiteY11" fmla="*/ 4902200 h 4902200"/>
                <a:gd name="connsiteX12" fmla="*/ 5032306 w 8483600"/>
                <a:gd name="connsiteY12" fmla="*/ 4902200 h 4902200"/>
                <a:gd name="connsiteX13" fmla="*/ 4789076 w 8483600"/>
                <a:gd name="connsiteY13" fmla="*/ 4658970 h 4902200"/>
                <a:gd name="connsiteX14" fmla="*/ 3694527 w 8483600"/>
                <a:gd name="connsiteY14" fmla="*/ 4658970 h 4902200"/>
                <a:gd name="connsiteX15" fmla="*/ 3451297 w 8483600"/>
                <a:gd name="connsiteY15" fmla="*/ 4902200 h 4902200"/>
                <a:gd name="connsiteX16" fmla="*/ 0 w 8483600"/>
                <a:gd name="connsiteY16" fmla="*/ 4902200 h 4902200"/>
                <a:gd name="connsiteX17" fmla="*/ 0 w 8483600"/>
                <a:gd name="connsiteY17" fmla="*/ 2147334 h 4902200"/>
                <a:gd name="connsiteX18" fmla="*/ 113284 w 8483600"/>
                <a:gd name="connsiteY18" fmla="*/ 2120901 h 4902200"/>
                <a:gd name="connsiteX19" fmla="*/ 113284 w 8483600"/>
                <a:gd name="connsiteY19" fmla="*/ 1351279 h 4902200"/>
                <a:gd name="connsiteX20" fmla="*/ 0 w 8483600"/>
                <a:gd name="connsiteY20" fmla="*/ 1324847 h 4902200"/>
                <a:gd name="connsiteX21" fmla="*/ 0 w 8483600"/>
                <a:gd name="connsiteY21" fmla="*/ 240502 h 490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483600" h="4902200">
                  <a:moveTo>
                    <a:pt x="240502" y="0"/>
                  </a:moveTo>
                  <a:lnTo>
                    <a:pt x="3708375" y="0"/>
                  </a:lnTo>
                  <a:lnTo>
                    <a:pt x="3759729" y="56516"/>
                  </a:lnTo>
                  <a:lnTo>
                    <a:pt x="4723873" y="56516"/>
                  </a:lnTo>
                  <a:lnTo>
                    <a:pt x="4775228" y="0"/>
                  </a:lnTo>
                  <a:lnTo>
                    <a:pt x="8243098" y="0"/>
                  </a:lnTo>
                  <a:lnTo>
                    <a:pt x="8483600" y="240502"/>
                  </a:lnTo>
                  <a:lnTo>
                    <a:pt x="8483600" y="2864087"/>
                  </a:lnTo>
                  <a:lnTo>
                    <a:pt x="8370316" y="2890519"/>
                  </a:lnTo>
                  <a:lnTo>
                    <a:pt x="8370316" y="3660141"/>
                  </a:lnTo>
                  <a:lnTo>
                    <a:pt x="8483600" y="3686574"/>
                  </a:lnTo>
                  <a:lnTo>
                    <a:pt x="8483600" y="4902200"/>
                  </a:lnTo>
                  <a:lnTo>
                    <a:pt x="5032306" y="4902200"/>
                  </a:lnTo>
                  <a:lnTo>
                    <a:pt x="4789076" y="4658970"/>
                  </a:lnTo>
                  <a:lnTo>
                    <a:pt x="3694527" y="4658970"/>
                  </a:lnTo>
                  <a:lnTo>
                    <a:pt x="3451297" y="4902200"/>
                  </a:lnTo>
                  <a:lnTo>
                    <a:pt x="0" y="4902200"/>
                  </a:lnTo>
                  <a:lnTo>
                    <a:pt x="0" y="2147334"/>
                  </a:lnTo>
                  <a:lnTo>
                    <a:pt x="113284" y="2120901"/>
                  </a:lnTo>
                  <a:lnTo>
                    <a:pt x="113284" y="1351279"/>
                  </a:lnTo>
                  <a:lnTo>
                    <a:pt x="0" y="1324847"/>
                  </a:lnTo>
                  <a:lnTo>
                    <a:pt x="0" y="24050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B0F0">
                    <a:alpha val="64000"/>
                  </a:srgbClr>
                </a:gs>
                <a:gs pos="48000">
                  <a:srgbClr val="00B0F0">
                    <a:alpha val="17000"/>
                  </a:srgbClr>
                </a:gs>
                <a:gs pos="100000">
                  <a:srgbClr val="00B0F0">
                    <a:alpha val="0"/>
                  </a:srgbClr>
                </a:gs>
              </a:gsLst>
              <a:path path="circle">
                <a:fillToRect l="50000" t="-80000" r="50000" b="180000"/>
              </a:path>
            </a:gradFill>
            <a:ln>
              <a:solidFill>
                <a:srgbClr val="00B0F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5" name="直角三角形 34">
              <a:extLst>
                <a:ext uri="{FF2B5EF4-FFF2-40B4-BE49-F238E27FC236}">
                  <a16:creationId xmlns:a16="http://schemas.microsoft.com/office/drawing/2014/main" id="{FC6C597E-6A57-92F2-9AA4-73EFF1F4460F}"/>
                </a:ext>
              </a:extLst>
            </p:cNvPr>
            <p:cNvSpPr/>
            <p:nvPr/>
          </p:nvSpPr>
          <p:spPr>
            <a:xfrm rot="16200000" flipH="1">
              <a:off x="10193010" y="977900"/>
              <a:ext cx="144780" cy="144780"/>
            </a:xfrm>
            <a:prstGeom prst="rtTriangl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6" name="梯形 35">
              <a:extLst>
                <a:ext uri="{FF2B5EF4-FFF2-40B4-BE49-F238E27FC236}">
                  <a16:creationId xmlns:a16="http://schemas.microsoft.com/office/drawing/2014/main" id="{FC5F1E25-F180-A901-3DFB-82166704BF26}"/>
                </a:ext>
              </a:extLst>
            </p:cNvPr>
            <p:cNvSpPr/>
            <p:nvPr/>
          </p:nvSpPr>
          <p:spPr>
            <a:xfrm rot="5400000">
              <a:off x="1521773" y="2680021"/>
              <a:ext cx="732790" cy="67940"/>
            </a:xfrm>
            <a:prstGeom prst="trapezoid">
              <a:avLst>
                <a:gd name="adj" fmla="val 23332"/>
              </a:avLst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7" name="梯形 36">
              <a:extLst>
                <a:ext uri="{FF2B5EF4-FFF2-40B4-BE49-F238E27FC236}">
                  <a16:creationId xmlns:a16="http://schemas.microsoft.com/office/drawing/2014/main" id="{3E4843B9-9609-2EDD-2BF6-FFD87C5B984C}"/>
                </a:ext>
              </a:extLst>
            </p:cNvPr>
            <p:cNvSpPr/>
            <p:nvPr/>
          </p:nvSpPr>
          <p:spPr>
            <a:xfrm rot="16200000" flipH="1">
              <a:off x="9937425" y="4217550"/>
              <a:ext cx="732790" cy="67940"/>
            </a:xfrm>
            <a:prstGeom prst="trapezoid">
              <a:avLst>
                <a:gd name="adj" fmla="val 23332"/>
              </a:avLst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A101906-7F55-62F8-914A-214CDAF17388}"/>
                </a:ext>
              </a:extLst>
            </p:cNvPr>
            <p:cNvSpPr/>
            <p:nvPr/>
          </p:nvSpPr>
          <p:spPr>
            <a:xfrm>
              <a:off x="5374002" y="5680714"/>
              <a:ext cx="1443987" cy="199390"/>
            </a:xfrm>
            <a:custGeom>
              <a:avLst/>
              <a:gdLst>
                <a:gd name="connsiteX0" fmla="*/ 188346 w 1443988"/>
                <a:gd name="connsiteY0" fmla="*/ 0 h 199390"/>
                <a:gd name="connsiteX1" fmla="*/ 1255642 w 1443988"/>
                <a:gd name="connsiteY1" fmla="*/ 0 h 199390"/>
                <a:gd name="connsiteX2" fmla="*/ 1443988 w 1443988"/>
                <a:gd name="connsiteY2" fmla="*/ 199390 h 199390"/>
                <a:gd name="connsiteX3" fmla="*/ 1397375 w 1443988"/>
                <a:gd name="connsiteY3" fmla="*/ 199390 h 199390"/>
                <a:gd name="connsiteX4" fmla="*/ 1232782 w 1443988"/>
                <a:gd name="connsiteY4" fmla="*/ 25146 h 199390"/>
                <a:gd name="connsiteX5" fmla="*/ 211206 w 1443988"/>
                <a:gd name="connsiteY5" fmla="*/ 25146 h 199390"/>
                <a:gd name="connsiteX6" fmla="*/ 46613 w 1443988"/>
                <a:gd name="connsiteY6" fmla="*/ 199390 h 199390"/>
                <a:gd name="connsiteX7" fmla="*/ 0 w 1443988"/>
                <a:gd name="connsiteY7" fmla="*/ 199390 h 1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988" h="199390">
                  <a:moveTo>
                    <a:pt x="188346" y="0"/>
                  </a:moveTo>
                  <a:lnTo>
                    <a:pt x="1255642" y="0"/>
                  </a:lnTo>
                  <a:lnTo>
                    <a:pt x="1443988" y="199390"/>
                  </a:lnTo>
                  <a:lnTo>
                    <a:pt x="1397375" y="199390"/>
                  </a:lnTo>
                  <a:lnTo>
                    <a:pt x="1232782" y="25146"/>
                  </a:lnTo>
                  <a:lnTo>
                    <a:pt x="211206" y="25146"/>
                  </a:lnTo>
                  <a:lnTo>
                    <a:pt x="46613" y="199390"/>
                  </a:lnTo>
                  <a:lnTo>
                    <a:pt x="0" y="199390"/>
                  </a:lnTo>
                  <a:close/>
                </a:path>
              </a:pathLst>
            </a:cu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9" name="梯形 38">
              <a:extLst>
                <a:ext uri="{FF2B5EF4-FFF2-40B4-BE49-F238E27FC236}">
                  <a16:creationId xmlns:a16="http://schemas.microsoft.com/office/drawing/2014/main" id="{C5342B2F-70BB-A522-EA2C-2EDAE881D1FC}"/>
                </a:ext>
              </a:extLst>
            </p:cNvPr>
            <p:cNvSpPr/>
            <p:nvPr/>
          </p:nvSpPr>
          <p:spPr>
            <a:xfrm>
              <a:off x="5505446" y="5760724"/>
              <a:ext cx="1181097" cy="119379"/>
            </a:xfrm>
            <a:prstGeom prst="trapezoid">
              <a:avLst>
                <a:gd name="adj" fmla="val 90868"/>
              </a:avLst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40" name="半闭框 39">
              <a:extLst>
                <a:ext uri="{FF2B5EF4-FFF2-40B4-BE49-F238E27FC236}">
                  <a16:creationId xmlns:a16="http://schemas.microsoft.com/office/drawing/2014/main" id="{4A3E2D1E-7414-4CFF-3C2C-A9512916842F}"/>
                </a:ext>
              </a:extLst>
            </p:cNvPr>
            <p:cNvSpPr/>
            <p:nvPr/>
          </p:nvSpPr>
          <p:spPr>
            <a:xfrm rot="16200000">
              <a:off x="1854198" y="5509266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41" name="半闭框 40">
              <a:extLst>
                <a:ext uri="{FF2B5EF4-FFF2-40B4-BE49-F238E27FC236}">
                  <a16:creationId xmlns:a16="http://schemas.microsoft.com/office/drawing/2014/main" id="{0C36E8A3-BF74-B5EA-6859-FA309336FF0A}"/>
                </a:ext>
              </a:extLst>
            </p:cNvPr>
            <p:cNvSpPr/>
            <p:nvPr/>
          </p:nvSpPr>
          <p:spPr>
            <a:xfrm rot="5400000" flipH="1">
              <a:off x="9966960" y="5509261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C9F5B9E4-116E-BE2A-AD35-98BB1B465C3B}"/>
              </a:ext>
            </a:extLst>
          </p:cNvPr>
          <p:cNvGrpSpPr/>
          <p:nvPr/>
        </p:nvGrpSpPr>
        <p:grpSpPr>
          <a:xfrm>
            <a:off x="6600373" y="952147"/>
            <a:ext cx="3912898" cy="2265852"/>
            <a:chOff x="1854198" y="977900"/>
            <a:chExt cx="8483602" cy="4902206"/>
          </a:xfrm>
          <a:effectLst>
            <a:outerShdw blurRad="254000" algn="ctr" rotWithShape="0">
              <a:schemeClr val="accent1">
                <a:alpha val="70000"/>
              </a:schemeClr>
            </a:outerShdw>
          </a:effectLst>
        </p:grpSpPr>
        <p:sp>
          <p:nvSpPr>
            <p:cNvPr id="23" name="直角三角形 22">
              <a:extLst>
                <a:ext uri="{FF2B5EF4-FFF2-40B4-BE49-F238E27FC236}">
                  <a16:creationId xmlns:a16="http://schemas.microsoft.com/office/drawing/2014/main" id="{79AEB313-14D2-9E66-1068-5F25EF4FC218}"/>
                </a:ext>
              </a:extLst>
            </p:cNvPr>
            <p:cNvSpPr/>
            <p:nvPr/>
          </p:nvSpPr>
          <p:spPr>
            <a:xfrm rot="5400000">
              <a:off x="1854198" y="977900"/>
              <a:ext cx="144780" cy="144780"/>
            </a:xfrm>
            <a:prstGeom prst="rtTriangl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EEFB642-9758-5DCE-A1D6-E64DA81BECE3}"/>
                </a:ext>
              </a:extLst>
            </p:cNvPr>
            <p:cNvSpPr/>
            <p:nvPr/>
          </p:nvSpPr>
          <p:spPr>
            <a:xfrm>
              <a:off x="1854198" y="977901"/>
              <a:ext cx="8483592" cy="4902203"/>
            </a:xfrm>
            <a:custGeom>
              <a:avLst/>
              <a:gdLst>
                <a:gd name="connsiteX0" fmla="*/ 240502 w 8483600"/>
                <a:gd name="connsiteY0" fmla="*/ 0 h 4902200"/>
                <a:gd name="connsiteX1" fmla="*/ 3708375 w 8483600"/>
                <a:gd name="connsiteY1" fmla="*/ 0 h 4902200"/>
                <a:gd name="connsiteX2" fmla="*/ 3759729 w 8483600"/>
                <a:gd name="connsiteY2" fmla="*/ 56516 h 4902200"/>
                <a:gd name="connsiteX3" fmla="*/ 4723873 w 8483600"/>
                <a:gd name="connsiteY3" fmla="*/ 56516 h 4902200"/>
                <a:gd name="connsiteX4" fmla="*/ 4775228 w 8483600"/>
                <a:gd name="connsiteY4" fmla="*/ 0 h 4902200"/>
                <a:gd name="connsiteX5" fmla="*/ 8243098 w 8483600"/>
                <a:gd name="connsiteY5" fmla="*/ 0 h 4902200"/>
                <a:gd name="connsiteX6" fmla="*/ 8483600 w 8483600"/>
                <a:gd name="connsiteY6" fmla="*/ 240502 h 4902200"/>
                <a:gd name="connsiteX7" fmla="*/ 8483600 w 8483600"/>
                <a:gd name="connsiteY7" fmla="*/ 2864087 h 4902200"/>
                <a:gd name="connsiteX8" fmla="*/ 8370316 w 8483600"/>
                <a:gd name="connsiteY8" fmla="*/ 2890519 h 4902200"/>
                <a:gd name="connsiteX9" fmla="*/ 8370316 w 8483600"/>
                <a:gd name="connsiteY9" fmla="*/ 3660141 h 4902200"/>
                <a:gd name="connsiteX10" fmla="*/ 8483600 w 8483600"/>
                <a:gd name="connsiteY10" fmla="*/ 3686574 h 4902200"/>
                <a:gd name="connsiteX11" fmla="*/ 8483600 w 8483600"/>
                <a:gd name="connsiteY11" fmla="*/ 4902200 h 4902200"/>
                <a:gd name="connsiteX12" fmla="*/ 5032306 w 8483600"/>
                <a:gd name="connsiteY12" fmla="*/ 4902200 h 4902200"/>
                <a:gd name="connsiteX13" fmla="*/ 4789076 w 8483600"/>
                <a:gd name="connsiteY13" fmla="*/ 4658970 h 4902200"/>
                <a:gd name="connsiteX14" fmla="*/ 3694527 w 8483600"/>
                <a:gd name="connsiteY14" fmla="*/ 4658970 h 4902200"/>
                <a:gd name="connsiteX15" fmla="*/ 3451297 w 8483600"/>
                <a:gd name="connsiteY15" fmla="*/ 4902200 h 4902200"/>
                <a:gd name="connsiteX16" fmla="*/ 0 w 8483600"/>
                <a:gd name="connsiteY16" fmla="*/ 4902200 h 4902200"/>
                <a:gd name="connsiteX17" fmla="*/ 0 w 8483600"/>
                <a:gd name="connsiteY17" fmla="*/ 2147334 h 4902200"/>
                <a:gd name="connsiteX18" fmla="*/ 113284 w 8483600"/>
                <a:gd name="connsiteY18" fmla="*/ 2120901 h 4902200"/>
                <a:gd name="connsiteX19" fmla="*/ 113284 w 8483600"/>
                <a:gd name="connsiteY19" fmla="*/ 1351279 h 4902200"/>
                <a:gd name="connsiteX20" fmla="*/ 0 w 8483600"/>
                <a:gd name="connsiteY20" fmla="*/ 1324847 h 4902200"/>
                <a:gd name="connsiteX21" fmla="*/ 0 w 8483600"/>
                <a:gd name="connsiteY21" fmla="*/ 240502 h 490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483600" h="4902200">
                  <a:moveTo>
                    <a:pt x="240502" y="0"/>
                  </a:moveTo>
                  <a:lnTo>
                    <a:pt x="3708375" y="0"/>
                  </a:lnTo>
                  <a:lnTo>
                    <a:pt x="3759729" y="56516"/>
                  </a:lnTo>
                  <a:lnTo>
                    <a:pt x="4723873" y="56516"/>
                  </a:lnTo>
                  <a:lnTo>
                    <a:pt x="4775228" y="0"/>
                  </a:lnTo>
                  <a:lnTo>
                    <a:pt x="8243098" y="0"/>
                  </a:lnTo>
                  <a:lnTo>
                    <a:pt x="8483600" y="240502"/>
                  </a:lnTo>
                  <a:lnTo>
                    <a:pt x="8483600" y="2864087"/>
                  </a:lnTo>
                  <a:lnTo>
                    <a:pt x="8370316" y="2890519"/>
                  </a:lnTo>
                  <a:lnTo>
                    <a:pt x="8370316" y="3660141"/>
                  </a:lnTo>
                  <a:lnTo>
                    <a:pt x="8483600" y="3686574"/>
                  </a:lnTo>
                  <a:lnTo>
                    <a:pt x="8483600" y="4902200"/>
                  </a:lnTo>
                  <a:lnTo>
                    <a:pt x="5032306" y="4902200"/>
                  </a:lnTo>
                  <a:lnTo>
                    <a:pt x="4789076" y="4658970"/>
                  </a:lnTo>
                  <a:lnTo>
                    <a:pt x="3694527" y="4658970"/>
                  </a:lnTo>
                  <a:lnTo>
                    <a:pt x="3451297" y="4902200"/>
                  </a:lnTo>
                  <a:lnTo>
                    <a:pt x="0" y="4902200"/>
                  </a:lnTo>
                  <a:lnTo>
                    <a:pt x="0" y="2147334"/>
                  </a:lnTo>
                  <a:lnTo>
                    <a:pt x="113284" y="2120901"/>
                  </a:lnTo>
                  <a:lnTo>
                    <a:pt x="113284" y="1351279"/>
                  </a:lnTo>
                  <a:lnTo>
                    <a:pt x="0" y="1324847"/>
                  </a:lnTo>
                  <a:lnTo>
                    <a:pt x="0" y="24050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B0F0">
                    <a:alpha val="64000"/>
                  </a:srgbClr>
                </a:gs>
                <a:gs pos="48000">
                  <a:srgbClr val="00B0F0">
                    <a:alpha val="17000"/>
                  </a:srgbClr>
                </a:gs>
                <a:gs pos="100000">
                  <a:srgbClr val="00B0F0">
                    <a:alpha val="0"/>
                  </a:srgbClr>
                </a:gs>
              </a:gsLst>
              <a:path path="circle">
                <a:fillToRect l="50000" t="-80000" r="50000" b="180000"/>
              </a:path>
            </a:gradFill>
            <a:ln>
              <a:solidFill>
                <a:srgbClr val="00B0F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5" name="直角三角形 24">
              <a:extLst>
                <a:ext uri="{FF2B5EF4-FFF2-40B4-BE49-F238E27FC236}">
                  <a16:creationId xmlns:a16="http://schemas.microsoft.com/office/drawing/2014/main" id="{7397BBD4-220F-DD39-C99F-3FBDE4AC1454}"/>
                </a:ext>
              </a:extLst>
            </p:cNvPr>
            <p:cNvSpPr/>
            <p:nvPr/>
          </p:nvSpPr>
          <p:spPr>
            <a:xfrm rot="16200000" flipH="1">
              <a:off x="10193010" y="977900"/>
              <a:ext cx="144780" cy="144780"/>
            </a:xfrm>
            <a:prstGeom prst="rtTriangl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6" name="梯形 25">
              <a:extLst>
                <a:ext uri="{FF2B5EF4-FFF2-40B4-BE49-F238E27FC236}">
                  <a16:creationId xmlns:a16="http://schemas.microsoft.com/office/drawing/2014/main" id="{B621D82E-0015-36BD-774E-E27B08CDF732}"/>
                </a:ext>
              </a:extLst>
            </p:cNvPr>
            <p:cNvSpPr/>
            <p:nvPr/>
          </p:nvSpPr>
          <p:spPr>
            <a:xfrm rot="5400000">
              <a:off x="1521773" y="2680021"/>
              <a:ext cx="732790" cy="67940"/>
            </a:xfrm>
            <a:prstGeom prst="trapezoid">
              <a:avLst>
                <a:gd name="adj" fmla="val 23332"/>
              </a:avLst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7" name="梯形 26">
              <a:extLst>
                <a:ext uri="{FF2B5EF4-FFF2-40B4-BE49-F238E27FC236}">
                  <a16:creationId xmlns:a16="http://schemas.microsoft.com/office/drawing/2014/main" id="{6DB923A3-B58C-5591-6FEE-572FCCA69A2E}"/>
                </a:ext>
              </a:extLst>
            </p:cNvPr>
            <p:cNvSpPr/>
            <p:nvPr/>
          </p:nvSpPr>
          <p:spPr>
            <a:xfrm rot="16200000" flipH="1">
              <a:off x="9937425" y="4217550"/>
              <a:ext cx="732790" cy="67940"/>
            </a:xfrm>
            <a:prstGeom prst="trapezoid">
              <a:avLst>
                <a:gd name="adj" fmla="val 23332"/>
              </a:avLst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801201B-7970-7184-53D0-9A3D9924F83C}"/>
                </a:ext>
              </a:extLst>
            </p:cNvPr>
            <p:cNvSpPr/>
            <p:nvPr/>
          </p:nvSpPr>
          <p:spPr>
            <a:xfrm>
              <a:off x="5374002" y="5680714"/>
              <a:ext cx="1443987" cy="199390"/>
            </a:xfrm>
            <a:custGeom>
              <a:avLst/>
              <a:gdLst>
                <a:gd name="connsiteX0" fmla="*/ 188346 w 1443988"/>
                <a:gd name="connsiteY0" fmla="*/ 0 h 199390"/>
                <a:gd name="connsiteX1" fmla="*/ 1255642 w 1443988"/>
                <a:gd name="connsiteY1" fmla="*/ 0 h 199390"/>
                <a:gd name="connsiteX2" fmla="*/ 1443988 w 1443988"/>
                <a:gd name="connsiteY2" fmla="*/ 199390 h 199390"/>
                <a:gd name="connsiteX3" fmla="*/ 1397375 w 1443988"/>
                <a:gd name="connsiteY3" fmla="*/ 199390 h 199390"/>
                <a:gd name="connsiteX4" fmla="*/ 1232782 w 1443988"/>
                <a:gd name="connsiteY4" fmla="*/ 25146 h 199390"/>
                <a:gd name="connsiteX5" fmla="*/ 211206 w 1443988"/>
                <a:gd name="connsiteY5" fmla="*/ 25146 h 199390"/>
                <a:gd name="connsiteX6" fmla="*/ 46613 w 1443988"/>
                <a:gd name="connsiteY6" fmla="*/ 199390 h 199390"/>
                <a:gd name="connsiteX7" fmla="*/ 0 w 1443988"/>
                <a:gd name="connsiteY7" fmla="*/ 199390 h 1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988" h="199390">
                  <a:moveTo>
                    <a:pt x="188346" y="0"/>
                  </a:moveTo>
                  <a:lnTo>
                    <a:pt x="1255642" y="0"/>
                  </a:lnTo>
                  <a:lnTo>
                    <a:pt x="1443988" y="199390"/>
                  </a:lnTo>
                  <a:lnTo>
                    <a:pt x="1397375" y="199390"/>
                  </a:lnTo>
                  <a:lnTo>
                    <a:pt x="1232782" y="25146"/>
                  </a:lnTo>
                  <a:lnTo>
                    <a:pt x="211206" y="25146"/>
                  </a:lnTo>
                  <a:lnTo>
                    <a:pt x="46613" y="199390"/>
                  </a:lnTo>
                  <a:lnTo>
                    <a:pt x="0" y="199390"/>
                  </a:lnTo>
                  <a:close/>
                </a:path>
              </a:pathLst>
            </a:cu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9" name="梯形 28">
              <a:extLst>
                <a:ext uri="{FF2B5EF4-FFF2-40B4-BE49-F238E27FC236}">
                  <a16:creationId xmlns:a16="http://schemas.microsoft.com/office/drawing/2014/main" id="{153EB796-1CBE-21FD-E1B5-C6CFF55E5561}"/>
                </a:ext>
              </a:extLst>
            </p:cNvPr>
            <p:cNvSpPr/>
            <p:nvPr/>
          </p:nvSpPr>
          <p:spPr>
            <a:xfrm>
              <a:off x="5505446" y="5760724"/>
              <a:ext cx="1181097" cy="119379"/>
            </a:xfrm>
            <a:prstGeom prst="trapezoid">
              <a:avLst>
                <a:gd name="adj" fmla="val 90868"/>
              </a:avLst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0" name="半闭框 29">
              <a:extLst>
                <a:ext uri="{FF2B5EF4-FFF2-40B4-BE49-F238E27FC236}">
                  <a16:creationId xmlns:a16="http://schemas.microsoft.com/office/drawing/2014/main" id="{BD646AA4-6F96-4480-33EC-660889E82A7C}"/>
                </a:ext>
              </a:extLst>
            </p:cNvPr>
            <p:cNvSpPr/>
            <p:nvPr/>
          </p:nvSpPr>
          <p:spPr>
            <a:xfrm rot="16200000">
              <a:off x="1854198" y="5509266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1" name="半闭框 30">
              <a:extLst>
                <a:ext uri="{FF2B5EF4-FFF2-40B4-BE49-F238E27FC236}">
                  <a16:creationId xmlns:a16="http://schemas.microsoft.com/office/drawing/2014/main" id="{3EC7858F-F21D-4B33-28AC-8C9628189A0D}"/>
                </a:ext>
              </a:extLst>
            </p:cNvPr>
            <p:cNvSpPr/>
            <p:nvPr/>
          </p:nvSpPr>
          <p:spPr>
            <a:xfrm rot="5400000" flipH="1">
              <a:off x="9966960" y="5509261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302995" y="3719268"/>
            <a:ext cx="38880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团队赴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中国联通浙江分公司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实地调研，了解到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数字人技术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在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K12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及高等教育中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智慧课堂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和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个性化辅导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的应用场景，并明确了其在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低延迟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、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高并发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的实时交互及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多模态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方面的核心需求，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这也将成为声像科技团队研发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数字人伴学系统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的主要研发目标。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641440" y="1255868"/>
            <a:ext cx="39210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团队赴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杭州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·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云栖大会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实地调研，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深入了解人工智能在教育领域的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最新应用，重点关注多智能体、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大模型与数字人技术在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智慧教学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、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个性化学习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等场景中的落地实践，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为项目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技术选型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与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市场推广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提供参考。</a:t>
            </a:r>
          </a:p>
        </p:txBody>
      </p:sp>
      <p:pic>
        <p:nvPicPr>
          <p:cNvPr id="9" name="图片 8" descr="云栖"/>
          <p:cNvPicPr>
            <a:picLocks noChangeAspect="1"/>
          </p:cNvPicPr>
          <p:nvPr/>
        </p:nvPicPr>
        <p:blipFill>
          <a:blip r:embed="rId7"/>
          <a:srcRect t="10391" r="6471" b="11699"/>
          <a:stretch>
            <a:fillRect/>
          </a:stretch>
        </p:blipFill>
        <p:spPr>
          <a:xfrm>
            <a:off x="6609598" y="3449286"/>
            <a:ext cx="3888000" cy="2429601"/>
          </a:xfrm>
          <a:prstGeom prst="rect">
            <a:avLst/>
          </a:prstGeom>
        </p:spPr>
      </p:pic>
      <p:sp>
        <p:nvSpPr>
          <p:cNvPr id="44" name="箭头: 右弧形 43">
            <a:extLst>
              <a:ext uri="{FF2B5EF4-FFF2-40B4-BE49-F238E27FC236}">
                <a16:creationId xmlns:a16="http://schemas.microsoft.com/office/drawing/2014/main" id="{D29DD11A-86B2-2112-C947-9E29F54021FA}"/>
              </a:ext>
            </a:extLst>
          </p:cNvPr>
          <p:cNvSpPr>
            <a:spLocks noChangeAspect="1"/>
          </p:cNvSpPr>
          <p:nvPr/>
        </p:nvSpPr>
        <p:spPr>
          <a:xfrm>
            <a:off x="5132979" y="3036962"/>
            <a:ext cx="907456" cy="1440000"/>
          </a:xfrm>
          <a:prstGeom prst="curvedLeftArrow">
            <a:avLst/>
          </a:prstGeom>
          <a:solidFill>
            <a:schemeClr val="bg2">
              <a:alpha val="67000"/>
            </a:schemeClr>
          </a:solidFill>
          <a:ln w="605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6" name="箭头: 右弧形 45">
            <a:extLst>
              <a:ext uri="{FF2B5EF4-FFF2-40B4-BE49-F238E27FC236}">
                <a16:creationId xmlns:a16="http://schemas.microsoft.com/office/drawing/2014/main" id="{420C565B-8356-E6C6-4399-8262512F254C}"/>
              </a:ext>
            </a:extLst>
          </p:cNvPr>
          <p:cNvSpPr>
            <a:spLocks noChangeAspect="1"/>
          </p:cNvSpPr>
          <p:nvPr/>
        </p:nvSpPr>
        <p:spPr>
          <a:xfrm rot="10800000">
            <a:off x="5732711" y="2676964"/>
            <a:ext cx="907456" cy="1440000"/>
          </a:xfrm>
          <a:prstGeom prst="curvedLeftArrow">
            <a:avLst/>
          </a:prstGeom>
          <a:solidFill>
            <a:schemeClr val="bg2">
              <a:alpha val="67000"/>
            </a:schemeClr>
          </a:solidFill>
          <a:ln w="605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ingTalk Sans" panose="00020600040101000101" pitchFamily="18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9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3810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grpSp>
        <p:nvGrpSpPr>
          <p:cNvPr id="21" name="组合 20"/>
          <p:cNvGrpSpPr>
            <a:grpSpLocks noChangeAspect="1"/>
          </p:cNvGrpSpPr>
          <p:nvPr/>
        </p:nvGrpSpPr>
        <p:grpSpPr>
          <a:xfrm>
            <a:off x="11363960" y="375920"/>
            <a:ext cx="399822" cy="792000"/>
            <a:chOff x="17792" y="462"/>
            <a:chExt cx="680" cy="1347"/>
          </a:xfrm>
        </p:grpSpPr>
        <p:sp>
          <p:nvSpPr>
            <p:cNvPr id="14" name="燕尾形 13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7" name="燕尾形 16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24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sp>
        <p:nvSpPr>
          <p:cNvPr id="2" name="矩形: 圆角 38"/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>
              <a:defRPr/>
            </a:pP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提供领域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上下游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、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多层次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、</a:t>
            </a:r>
            <a:r>
              <a:rPr lang="en-US" altLang="zh-CN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SaaS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解决方案，助推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普惠教育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发展</a:t>
            </a:r>
            <a:endParaRPr lang="en-US" altLang="zh-CN" sz="2700" dirty="0"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762518" y="708023"/>
            <a:ext cx="1800000" cy="2160000"/>
            <a:chOff x="8417560" y="2772410"/>
            <a:chExt cx="2160270" cy="2760505"/>
          </a:xfrm>
        </p:grpSpPr>
        <p:sp>
          <p:nvSpPr>
            <p:cNvPr id="41" name="椭圆 40"/>
            <p:cNvSpPr>
              <a:spLocks noChangeAspect="1"/>
            </p:cNvSpPr>
            <p:nvPr/>
          </p:nvSpPr>
          <p:spPr>
            <a:xfrm>
              <a:off x="8724265" y="5244915"/>
              <a:ext cx="1561192" cy="288000"/>
            </a:xfrm>
            <a:prstGeom prst="ellipse">
              <a:avLst/>
            </a:prstGeom>
            <a:gradFill>
              <a:gsLst>
                <a:gs pos="100000">
                  <a:srgbClr val="3D6AFD">
                    <a:alpha val="0"/>
                  </a:srgbClr>
                </a:gs>
                <a:gs pos="50000">
                  <a:srgbClr val="33DDF8">
                    <a:alpha val="25000"/>
                  </a:srgbClr>
                </a:gs>
                <a:gs pos="0">
                  <a:srgbClr val="3D6AFD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pic>
          <p:nvPicPr>
            <p:cNvPr id="9" name="图片 8" descr="2355 [转换]"/>
            <p:cNvPicPr>
              <a:picLocks noChangeAspect="1"/>
            </p:cNvPicPr>
            <p:nvPr/>
          </p:nvPicPr>
          <p:blipFill>
            <a:blip r:embed="rId20"/>
            <a:srcRect/>
            <a:stretch>
              <a:fillRect/>
            </a:stretch>
          </p:blipFill>
          <p:spPr>
            <a:xfrm>
              <a:off x="8417560" y="2772410"/>
              <a:ext cx="2160270" cy="2584450"/>
            </a:xfrm>
            <a:prstGeom prst="rect">
              <a:avLst/>
            </a:prstGeom>
          </p:spPr>
        </p:pic>
      </p:grpSp>
      <p:sp>
        <p:nvSpPr>
          <p:cNvPr id="51" name="文本框 50"/>
          <p:cNvSpPr txBox="1"/>
          <p:nvPr>
            <p:custDataLst>
              <p:tags r:id="rId2"/>
            </p:custDataLst>
          </p:nvPr>
        </p:nvSpPr>
        <p:spPr>
          <a:xfrm>
            <a:off x="2046683" y="869145"/>
            <a:ext cx="4791203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200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汉仪雅酷黑W" panose="00020600040101010101" charset="-122"/>
                <a:ea typeface="汉仪雅酷黑W" panose="00020600040101010101" charset="-122"/>
              </a:rPr>
              <a:t>技术可行性</a:t>
            </a:r>
          </a:p>
        </p:txBody>
      </p:sp>
      <p:grpSp>
        <p:nvGrpSpPr>
          <p:cNvPr id="19" name="组合 18"/>
          <p:cNvGrpSpPr/>
          <p:nvPr>
            <p:custDataLst>
              <p:tags r:id="rId3"/>
            </p:custDataLst>
          </p:nvPr>
        </p:nvGrpSpPr>
        <p:grpSpPr>
          <a:xfrm>
            <a:off x="1054341" y="913486"/>
            <a:ext cx="864000" cy="864000"/>
            <a:chOff x="1123314" y="1258069"/>
            <a:chExt cx="864000" cy="864000"/>
          </a:xfrm>
        </p:grpSpPr>
        <p:sp>
          <p:nvSpPr>
            <p:cNvPr id="6" name="椭圆 5"/>
            <p:cNvSpPr/>
            <p:nvPr>
              <p:custDataLst>
                <p:tags r:id="rId15"/>
              </p:custDataLst>
            </p:nvPr>
          </p:nvSpPr>
          <p:spPr>
            <a:xfrm>
              <a:off x="1123314" y="1258069"/>
              <a:ext cx="864000" cy="864000"/>
            </a:xfrm>
            <a:prstGeom prst="ellipse">
              <a:avLst/>
            </a:prstGeom>
            <a:gradFill>
              <a:gsLst>
                <a:gs pos="100000">
                  <a:srgbClr val="3D6AFD"/>
                </a:gs>
                <a:gs pos="87000">
                  <a:srgbClr val="2BB6CD"/>
                </a:gs>
                <a:gs pos="0">
                  <a:srgbClr val="4D76D7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pic>
          <p:nvPicPr>
            <p:cNvPr id="13" name="图形 12" descr="握手 纯色填充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1177314" y="1330593"/>
              <a:ext cx="756000" cy="756000"/>
            </a:xfrm>
            <a:prstGeom prst="rect">
              <a:avLst/>
            </a:prstGeom>
          </p:spPr>
        </p:pic>
      </p:grpSp>
      <p:sp>
        <p:nvSpPr>
          <p:cNvPr id="85" name="文本框 84"/>
          <p:cNvSpPr txBox="1"/>
          <p:nvPr>
            <p:custDataLst>
              <p:tags r:id="rId4"/>
            </p:custDataLst>
          </p:nvPr>
        </p:nvSpPr>
        <p:spPr>
          <a:xfrm>
            <a:off x="7109295" y="2762554"/>
            <a:ext cx="228727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200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汉仪雅酷黑W" panose="00020600040101010101" charset="-122"/>
                <a:ea typeface="汉仪雅酷黑W" panose="00020600040101010101" charset="-122"/>
              </a:rPr>
              <a:t>经济可行性</a:t>
            </a:r>
          </a:p>
        </p:txBody>
      </p:sp>
      <p:grpSp>
        <p:nvGrpSpPr>
          <p:cNvPr id="33" name="组合 32"/>
          <p:cNvGrpSpPr/>
          <p:nvPr>
            <p:custDataLst>
              <p:tags r:id="rId5"/>
            </p:custDataLst>
          </p:nvPr>
        </p:nvGrpSpPr>
        <p:grpSpPr>
          <a:xfrm>
            <a:off x="6105311" y="2800559"/>
            <a:ext cx="864000" cy="864000"/>
            <a:chOff x="940163" y="4615307"/>
            <a:chExt cx="864000" cy="864000"/>
          </a:xfrm>
        </p:grpSpPr>
        <p:sp>
          <p:nvSpPr>
            <p:cNvPr id="27" name="椭圆 26"/>
            <p:cNvSpPr/>
            <p:nvPr>
              <p:custDataLst>
                <p:tags r:id="rId13"/>
              </p:custDataLst>
            </p:nvPr>
          </p:nvSpPr>
          <p:spPr>
            <a:xfrm>
              <a:off x="940163" y="4615307"/>
              <a:ext cx="864000" cy="864000"/>
            </a:xfrm>
            <a:prstGeom prst="ellipse">
              <a:avLst/>
            </a:prstGeom>
            <a:gradFill>
              <a:gsLst>
                <a:gs pos="100000">
                  <a:srgbClr val="3D6AFD"/>
                </a:gs>
                <a:gs pos="87000">
                  <a:srgbClr val="2BB6CD"/>
                </a:gs>
                <a:gs pos="0">
                  <a:srgbClr val="4D76D7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pic>
          <p:nvPicPr>
            <p:cNvPr id="18" name="图形 17" descr="上升趋势 纯色填充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997920" y="4670300"/>
              <a:ext cx="756000" cy="756000"/>
            </a:xfrm>
            <a:prstGeom prst="rect">
              <a:avLst/>
            </a:prstGeom>
          </p:spPr>
        </p:pic>
      </p:grpSp>
      <p:sp>
        <p:nvSpPr>
          <p:cNvPr id="66" name="文本框 65"/>
          <p:cNvSpPr txBox="1"/>
          <p:nvPr>
            <p:custDataLst>
              <p:tags r:id="rId6"/>
            </p:custDataLst>
          </p:nvPr>
        </p:nvSpPr>
        <p:spPr>
          <a:xfrm>
            <a:off x="2065516" y="2765571"/>
            <a:ext cx="228727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200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汉仪雅酷黑W" panose="00020600040101010101" charset="-122"/>
                <a:ea typeface="汉仪雅酷黑W" panose="00020600040101010101" charset="-122"/>
              </a:rPr>
              <a:t>市场可行性</a:t>
            </a:r>
          </a:p>
        </p:txBody>
      </p:sp>
      <p:grpSp>
        <p:nvGrpSpPr>
          <p:cNvPr id="32" name="组合 31"/>
          <p:cNvGrpSpPr/>
          <p:nvPr>
            <p:custDataLst>
              <p:tags r:id="rId7"/>
            </p:custDataLst>
          </p:nvPr>
        </p:nvGrpSpPr>
        <p:grpSpPr>
          <a:xfrm>
            <a:off x="1054341" y="2800559"/>
            <a:ext cx="864000" cy="864000"/>
            <a:chOff x="1110321" y="3220462"/>
            <a:chExt cx="864000" cy="864000"/>
          </a:xfrm>
        </p:grpSpPr>
        <p:sp>
          <p:nvSpPr>
            <p:cNvPr id="30" name="椭圆 29"/>
            <p:cNvSpPr/>
            <p:nvPr>
              <p:custDataLst>
                <p:tags r:id="rId11"/>
              </p:custDataLst>
            </p:nvPr>
          </p:nvSpPr>
          <p:spPr>
            <a:xfrm>
              <a:off x="1110321" y="3220462"/>
              <a:ext cx="864000" cy="864000"/>
            </a:xfrm>
            <a:prstGeom prst="ellipse">
              <a:avLst/>
            </a:prstGeom>
            <a:gradFill>
              <a:gsLst>
                <a:gs pos="100000">
                  <a:srgbClr val="3D6AFD"/>
                </a:gs>
                <a:gs pos="87000">
                  <a:srgbClr val="2BB6CD"/>
                </a:gs>
                <a:gs pos="0">
                  <a:srgbClr val="4D76D7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pic>
          <p:nvPicPr>
            <p:cNvPr id="11" name="图形 10" descr="地球仪 - 亚洲 纯色填充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1164321" y="3274462"/>
              <a:ext cx="756000" cy="756000"/>
            </a:xfrm>
            <a:prstGeom prst="rect">
              <a:avLst/>
            </a:prstGeom>
          </p:spPr>
        </p:pic>
      </p:grpSp>
      <p:sp>
        <p:nvSpPr>
          <p:cNvPr id="37" name="文本框 36"/>
          <p:cNvSpPr txBox="1"/>
          <p:nvPr>
            <p:custDataLst>
              <p:tags r:id="rId8"/>
            </p:custDataLst>
          </p:nvPr>
        </p:nvSpPr>
        <p:spPr>
          <a:xfrm>
            <a:off x="2046683" y="1290190"/>
            <a:ext cx="6620147" cy="1447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项目基于</a:t>
            </a:r>
            <a:r>
              <a:rPr lang="en-US" altLang="zh-CN" dirty="0" err="1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OpenAvatarChat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、</a:t>
            </a:r>
            <a:r>
              <a:rPr lang="en-US" altLang="zh-CN" dirty="0" err="1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AgentUniverse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等成熟框架，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lnSpc>
                <a:spcPts val="27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并集成</a:t>
            </a:r>
            <a:r>
              <a:rPr lang="en-US" altLang="zh-CN" dirty="0" err="1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SenseVoice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Qwen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、</a:t>
            </a:r>
            <a:r>
              <a:rPr lang="en-US" altLang="zh-CN" dirty="0" err="1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CosyVoice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LAM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等开源模型，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lnSpc>
                <a:spcPts val="27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在前端使用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Ant Design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设计框架，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深度融合阿里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蚂蚁技术栈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，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lnSpc>
                <a:spcPts val="27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并在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项目开发期间成功申请并取得了两项软件著作权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。</a:t>
            </a:r>
          </a:p>
        </p:txBody>
      </p:sp>
      <p:sp>
        <p:nvSpPr>
          <p:cNvPr id="38" name="文本框 37"/>
          <p:cNvSpPr txBox="1"/>
          <p:nvPr>
            <p:custDataLst>
              <p:tags r:id="rId9"/>
            </p:custDataLst>
          </p:nvPr>
        </p:nvSpPr>
        <p:spPr>
          <a:xfrm>
            <a:off x="2065516" y="3205046"/>
            <a:ext cx="6691449" cy="1447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精准切合教育行业对个性化学习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lnSpc>
                <a:spcPts val="27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与</a:t>
            </a:r>
            <a:r>
              <a:rPr lang="en-US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AI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安全合规的迫切需求，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lnSpc>
                <a:spcPts val="27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在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四家合作教育单位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进行了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lnSpc>
                <a:spcPts val="27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系统的实际部署与合作试用。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10"/>
            </p:custDataLst>
          </p:nvPr>
        </p:nvSpPr>
        <p:spPr>
          <a:xfrm>
            <a:off x="7043737" y="3224357"/>
            <a:ext cx="7501890" cy="1455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团队开发采用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SaaS</a:t>
            </a:r>
            <a:r>
              <a:rPr lang="zh-CN" altLang="en-US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模块化软件服务，</a:t>
            </a:r>
            <a:endParaRPr lang="en-US" altLang="zh-CN" dirty="0">
              <a:solidFill>
                <a:srgbClr val="FAFAFC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lnSpc>
                <a:spcPts val="2700"/>
              </a:lnSpc>
            </a:pPr>
            <a:r>
              <a:rPr lang="zh-CN" altLang="en-US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可根据实际需求进行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客制化开发</a:t>
            </a:r>
            <a:r>
              <a:rPr lang="zh-CN" altLang="en-US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部署；</a:t>
            </a:r>
            <a:endParaRPr lang="en-US" altLang="zh-CN" dirty="0">
              <a:solidFill>
                <a:srgbClr val="FAFAFC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lnSpc>
                <a:spcPts val="2700"/>
              </a:lnSpc>
            </a:pPr>
            <a:r>
              <a:rPr lang="zh-CN" altLang="en-US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能够通过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赋能教育机构</a:t>
            </a:r>
            <a:r>
              <a:rPr lang="zh-CN" altLang="en-US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与</a:t>
            </a:r>
            <a:endParaRPr lang="en-US" altLang="zh-CN" dirty="0">
              <a:solidFill>
                <a:srgbClr val="FAFAFC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lnSpc>
                <a:spcPts val="2700"/>
              </a:lnSpc>
            </a:pP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技术授权</a:t>
            </a:r>
            <a:r>
              <a:rPr lang="zh-CN" altLang="en-US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方式实现快速商业回报。</a:t>
            </a:r>
          </a:p>
        </p:txBody>
      </p:sp>
      <p:pic>
        <p:nvPicPr>
          <p:cNvPr id="4" name="图片 3" descr="徽标&#10;&#10;AI 生成的内容可能不正确。">
            <a:extLst>
              <a:ext uri="{FF2B5EF4-FFF2-40B4-BE49-F238E27FC236}">
                <a16:creationId xmlns:a16="http://schemas.microsoft.com/office/drawing/2014/main" id="{BBB622D0-32D0-316D-8A7C-6E5560706F3A}"/>
              </a:ext>
            </a:extLst>
          </p:cNvPr>
          <p:cNvPicPr>
            <a:picLocks noChangeAspect="1"/>
          </p:cNvPicPr>
          <p:nvPr/>
        </p:nvPicPr>
        <p:blipFill>
          <a:blip r:embed="rId27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B21DACF-81B8-5479-ED5B-649C4B4C2BB9}"/>
              </a:ext>
            </a:extLst>
          </p:cNvPr>
          <p:cNvSpPr txBox="1"/>
          <p:nvPr/>
        </p:nvSpPr>
        <p:spPr>
          <a:xfrm>
            <a:off x="977083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项目可行性分析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0313318-0CB4-C61E-7370-D49C96360F5A}"/>
              </a:ext>
            </a:extLst>
          </p:cNvPr>
          <p:cNvPicPr>
            <a:picLocks/>
          </p:cNvPicPr>
          <p:nvPr/>
        </p:nvPicPr>
        <p:blipFill>
          <a:blip r:embed="rId28"/>
          <a:srcRect t="662" b="6089"/>
          <a:stretch>
            <a:fillRect/>
          </a:stretch>
        </p:blipFill>
        <p:spPr>
          <a:xfrm>
            <a:off x="1108341" y="4765509"/>
            <a:ext cx="7200000" cy="1296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20" name="图片 19" descr="一群人在看电脑&#10;&#10;AI 生成的内容可能不正确。">
            <a:extLst>
              <a:ext uri="{FF2B5EF4-FFF2-40B4-BE49-F238E27FC236}">
                <a16:creationId xmlns:a16="http://schemas.microsoft.com/office/drawing/2014/main" id="{DA6286B6-DF1A-E738-765F-81B4FA533C59}"/>
              </a:ext>
            </a:extLst>
          </p:cNvPr>
          <p:cNvPicPr>
            <a:picLocks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8"/>
          <a:stretch>
            <a:fillRect/>
          </a:stretch>
        </p:blipFill>
        <p:spPr>
          <a:xfrm>
            <a:off x="8765302" y="4765509"/>
            <a:ext cx="2160000" cy="1296000"/>
          </a:xfrm>
          <a:prstGeom prst="rect">
            <a:avLst/>
          </a:prstGeom>
          <a:effectLst>
            <a:softEdge rad="12700"/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3810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691838" y="1941006"/>
            <a:ext cx="2597863" cy="1165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  <a:sym typeface="+mn-ea"/>
              </a:rPr>
              <a:t>人工智能时代的首选语言</a:t>
            </a:r>
            <a:endParaRPr lang="en-US" altLang="zh-CN" sz="1600" b="1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B" panose="00020600040101010101" pitchFamily="18" charset="-122"/>
              <a:sym typeface="+mn-ea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  <a:sym typeface="+mn-ea"/>
              </a:rPr>
              <a:t>采用</a:t>
            </a:r>
            <a:r>
              <a:rPr lang="en-US" altLang="zh-CN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  <a:sym typeface="+mn-ea"/>
              </a:rPr>
              <a:t>Python-3.11.13</a:t>
            </a: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  <a:sym typeface="+mn-ea"/>
              </a:rPr>
              <a:t>版本</a:t>
            </a:r>
            <a:endParaRPr lang="en-US" altLang="zh-CN" sz="1600" b="1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B" panose="00020600040101010101" pitchFamily="18" charset="-122"/>
              <a:sym typeface="+mn-ea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  <a:sym typeface="+mn-ea"/>
              </a:rPr>
              <a:t>编码风格遵循</a:t>
            </a:r>
            <a:r>
              <a:rPr lang="en-US" altLang="zh-CN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  <a:sym typeface="+mn-ea"/>
              </a:rPr>
              <a:t>PEP8</a:t>
            </a: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  <a:sym typeface="+mn-ea"/>
              </a:rPr>
              <a:t>规范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1691640" y="4169410"/>
            <a:ext cx="30981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全球领先的软件开发协作平台</a:t>
            </a:r>
          </a:p>
          <a:p>
            <a:pPr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团队协作流程遵循</a:t>
            </a:r>
            <a:endParaRPr lang="en-US" altLang="zh-CN" sz="1600" b="1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  <a:sym typeface="+mn-ea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主流</a:t>
            </a:r>
            <a:r>
              <a:rPr lang="en-US" altLang="zh-CN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Git</a:t>
            </a: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工作流规范</a:t>
            </a:r>
          </a:p>
        </p:txBody>
      </p:sp>
      <p:sp>
        <p:nvSpPr>
          <p:cNvPr id="42" name="文本框 41"/>
          <p:cNvSpPr txBox="1"/>
          <p:nvPr/>
        </p:nvSpPr>
        <p:spPr>
          <a:xfrm flipH="1">
            <a:off x="7099300" y="1842135"/>
            <a:ext cx="3241040" cy="1165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现代前端开发的高质量</a:t>
            </a:r>
            <a:r>
              <a:rPr lang="en-US" altLang="zh-CN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UI</a:t>
            </a: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框架</a:t>
            </a:r>
            <a:endParaRPr lang="en-US" altLang="zh-CN" sz="1600" b="1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采用</a:t>
            </a:r>
            <a:r>
              <a:rPr lang="en-US" altLang="zh-CN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 Ant Design 5.0 </a:t>
            </a: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版本</a:t>
            </a:r>
            <a:endParaRPr lang="en-US" altLang="zh-CN" sz="1600" b="1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遵循蚂蚁集团生态设计体系</a:t>
            </a:r>
            <a:endParaRPr lang="en-US" altLang="zh-CN" sz="1600" b="1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 flipH="1">
            <a:off x="7113270" y="4135120"/>
            <a:ext cx="3303270" cy="1165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全球领先的</a:t>
            </a:r>
            <a:r>
              <a:rPr lang="en-US" altLang="zh-CN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AI</a:t>
            </a: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模型开源社区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集成主流深度学习框架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对阿里</a:t>
            </a:r>
            <a:r>
              <a:rPr lang="en-US" altLang="zh-CN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-</a:t>
            </a:r>
            <a:r>
              <a:rPr lang="zh-CN" altLang="en-US" sz="16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  <a:sym typeface="+mn-ea"/>
              </a:rPr>
              <a:t>蚂蚁生态的高度支持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659554" y="2199005"/>
            <a:ext cx="2166620" cy="2780740"/>
            <a:chOff x="5012690" y="2199005"/>
            <a:chExt cx="2166620" cy="2780740"/>
          </a:xfrm>
        </p:grpSpPr>
        <p:pic>
          <p:nvPicPr>
            <p:cNvPr id="46" name="图片 45" descr="237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5012690" y="2199005"/>
              <a:ext cx="2166620" cy="2618105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12" h="4123">
                  <a:moveTo>
                    <a:pt x="0" y="0"/>
                  </a:moveTo>
                  <a:lnTo>
                    <a:pt x="3412" y="0"/>
                  </a:lnTo>
                  <a:lnTo>
                    <a:pt x="3412" y="4123"/>
                  </a:lnTo>
                  <a:lnTo>
                    <a:pt x="2342" y="4123"/>
                  </a:lnTo>
                  <a:cubicBezTo>
                    <a:pt x="2208" y="4023"/>
                    <a:pt x="1928" y="3957"/>
                    <a:pt x="1710" y="3961"/>
                  </a:cubicBezTo>
                  <a:cubicBezTo>
                    <a:pt x="1453" y="3955"/>
                    <a:pt x="1194" y="4039"/>
                    <a:pt x="1078" y="4123"/>
                  </a:cubicBezTo>
                  <a:lnTo>
                    <a:pt x="0" y="4123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5197827" y="4655745"/>
              <a:ext cx="1756341" cy="324000"/>
            </a:xfrm>
            <a:prstGeom prst="ellipse">
              <a:avLst/>
            </a:prstGeom>
            <a:gradFill>
              <a:gsLst>
                <a:gs pos="100000">
                  <a:srgbClr val="3D6AFD">
                    <a:alpha val="0"/>
                  </a:srgbClr>
                </a:gs>
                <a:gs pos="50000">
                  <a:srgbClr val="33DDF8">
                    <a:alpha val="25000"/>
                  </a:srgbClr>
                </a:gs>
                <a:gs pos="0">
                  <a:srgbClr val="3D6AFD">
                    <a:alpha val="0"/>
                  </a:srgbClr>
                </a:gs>
              </a:gsLst>
              <a:lin ang="21000000" scaled="0"/>
            </a:gra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1612664" y="1397107"/>
            <a:ext cx="30894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编程实现：</a:t>
            </a:r>
            <a:r>
              <a:rPr lang="en-US" altLang="zh-CN" sz="24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Python</a:t>
            </a:r>
            <a:endParaRPr lang="zh-CN" altLang="en-US" sz="24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626537" y="3643856"/>
            <a:ext cx="3333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团队协同：</a:t>
            </a:r>
            <a:r>
              <a:rPr lang="en-US" altLang="zh-CN" sz="2400" b="1" dirty="0" err="1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Github</a:t>
            </a:r>
            <a:endParaRPr lang="zh-CN" altLang="en-US" sz="24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035662" y="1380583"/>
            <a:ext cx="4166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前端：</a:t>
            </a:r>
            <a:r>
              <a:rPr lang="en-US" altLang="zh-CN" sz="24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Ant Design</a:t>
            </a:r>
            <a:endParaRPr lang="zh-CN" altLang="en-US" sz="24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035662" y="3597265"/>
            <a:ext cx="4003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人工智能：</a:t>
            </a:r>
            <a:r>
              <a:rPr lang="en-US" altLang="zh-CN" sz="2400" b="1" dirty="0" err="1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ModelScope</a:t>
            </a:r>
            <a:endParaRPr lang="zh-CN" altLang="en-US" sz="24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53" name="图片 52" descr="图标&#10;&#10;AI 生成的内容可能不正确。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91064" y="2062935"/>
            <a:ext cx="921600" cy="921600"/>
          </a:xfrm>
          <a:prstGeom prst="rect">
            <a:avLst/>
          </a:prstGeom>
        </p:spPr>
      </p:pic>
      <p:sp>
        <p:nvSpPr>
          <p:cNvPr id="2" name="矩形: 圆角 38"/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分布式服务器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算力模式，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前后端分离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架构设计；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低耦合度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高可用性</a:t>
            </a:r>
            <a:endParaRPr lang="en-US" altLang="zh-CN" sz="27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grpSp>
        <p:nvGrpSpPr>
          <p:cNvPr id="10" name="组合 9"/>
          <p:cNvGrpSpPr>
            <a:grpSpLocks noChangeAspect="1"/>
          </p:cNvGrpSpPr>
          <p:nvPr/>
        </p:nvGrpSpPr>
        <p:grpSpPr>
          <a:xfrm rot="5400000">
            <a:off x="10852471" y="149949"/>
            <a:ext cx="399822" cy="792000"/>
            <a:chOff x="17792" y="462"/>
            <a:chExt cx="680" cy="1347"/>
          </a:xfrm>
        </p:grpSpPr>
        <p:sp>
          <p:nvSpPr>
            <p:cNvPr id="11" name="燕尾形 7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2" name="燕尾形 7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3" name="燕尾形 72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pic>
        <p:nvPicPr>
          <p:cNvPr id="4" name="图片 3" descr="v2-fd3257bb65fceb34187ae9298fd241d5_b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91140" y="1944600"/>
            <a:ext cx="921600" cy="921600"/>
          </a:xfrm>
          <a:prstGeom prst="rect">
            <a:avLst/>
          </a:prstGeom>
        </p:spPr>
      </p:pic>
      <p:pic>
        <p:nvPicPr>
          <p:cNvPr id="7" name="图片 6" descr="yO25LevkeC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5154" y="4100414"/>
            <a:ext cx="921600" cy="921600"/>
          </a:xfrm>
          <a:prstGeom prst="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8" name="图片 7" descr="701e2de401944ff790bb706411c9ffa3"/>
          <p:cNvPicPr>
            <a:picLocks noChangeAspect="1"/>
          </p:cNvPicPr>
          <p:nvPr/>
        </p:nvPicPr>
        <p:blipFill>
          <a:blip r:embed="rId9"/>
          <a:srcRect r="81970"/>
          <a:stretch>
            <a:fillRect/>
          </a:stretch>
        </p:blipFill>
        <p:spPr>
          <a:xfrm>
            <a:off x="10391140" y="4302290"/>
            <a:ext cx="1080000" cy="509792"/>
          </a:xfrm>
          <a:prstGeom prst="rect">
            <a:avLst/>
          </a:prstGeom>
        </p:spPr>
      </p:pic>
      <p:pic>
        <p:nvPicPr>
          <p:cNvPr id="6" name="图片 5" descr="徽标&#10;&#10;AI 生成的内容可能不正确。">
            <a:extLst>
              <a:ext uri="{FF2B5EF4-FFF2-40B4-BE49-F238E27FC236}">
                <a16:creationId xmlns:a16="http://schemas.microsoft.com/office/drawing/2014/main" id="{C479489D-11DE-FCE9-957D-793B57CAE3BC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E2D7063-D420-4CC3-017A-1E157B0D09FB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项目基础架构实现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3810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058143" y="1017987"/>
            <a:ext cx="9720000" cy="4860000"/>
          </a:xfrm>
          <a:prstGeom prst="roundRect">
            <a:avLst>
              <a:gd name="adj" fmla="val 1472"/>
            </a:avLst>
          </a:prstGeom>
          <a:noFill/>
          <a:ln w="22225">
            <a:gradFill>
              <a:gsLst>
                <a:gs pos="100000">
                  <a:srgbClr val="3D6AFD"/>
                </a:gs>
                <a:gs pos="50000">
                  <a:srgbClr val="33DDF8"/>
                </a:gs>
                <a:gs pos="0">
                  <a:srgbClr val="3D6AFD"/>
                </a:gs>
              </a:gsLst>
              <a:lin ang="27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n>
                <a:noFill/>
              </a:ln>
              <a:noFill/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158944" y="1184915"/>
            <a:ext cx="4778779" cy="2063194"/>
            <a:chOff x="3083" y="3528"/>
            <a:chExt cx="6007" cy="2626"/>
          </a:xfrm>
        </p:grpSpPr>
        <p:sp>
          <p:nvSpPr>
            <p:cNvPr id="6" name="圆角矩形 5"/>
            <p:cNvSpPr/>
            <p:nvPr/>
          </p:nvSpPr>
          <p:spPr>
            <a:xfrm>
              <a:off x="3196" y="3528"/>
              <a:ext cx="2434" cy="550"/>
            </a:xfrm>
            <a:prstGeom prst="roundRect">
              <a:avLst>
                <a:gd name="adj" fmla="val 25372"/>
              </a:avLst>
            </a:prstGeom>
            <a:gradFill>
              <a:gsLst>
                <a:gs pos="100000">
                  <a:srgbClr val="64C8DD"/>
                </a:gs>
                <a:gs pos="15000">
                  <a:srgbClr val="3D6AFD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DingTalk Sans" panose="00020600040101000101" pitchFamily="18" charset="0"/>
                  <a:ea typeface="DingTalk Sans" panose="00020600040101000101" pitchFamily="18" charset="0"/>
                </a:rPr>
                <a:t>    Spring AI</a:t>
              </a:r>
              <a:endParaRPr lang="zh-CN" altLang="en-US" b="1" dirty="0">
                <a:latin typeface="DingTalk Sans" panose="00020600040101000101" pitchFamily="18" charset="0"/>
                <a:ea typeface="DingTalk Sans" panose="00020600040101000101" pitchFamily="18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083" y="4209"/>
              <a:ext cx="6007" cy="1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简化大语言模型与 </a:t>
              </a:r>
              <a:r>
                <a:rPr lang="en-US" altLang="zh-CN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Spring </a:t>
              </a:r>
              <a:r>
                <a:rPr lang="zh-CN" altLang="en-US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应用的集成流程</a:t>
              </a:r>
              <a:endParaRPr lang="en-US" altLang="zh-CN" sz="1600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sym typeface="+mn-ea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支持多模型对接、工具链编排等 </a:t>
              </a:r>
              <a:r>
                <a:rPr lang="en-US" altLang="zh-CN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AI </a:t>
              </a:r>
              <a:r>
                <a:rPr lang="zh-CN" altLang="en-US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能力</a:t>
              </a:r>
              <a:endParaRPr lang="en-US" altLang="zh-CN" sz="1600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sym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Spring </a:t>
              </a:r>
              <a:r>
                <a:rPr lang="zh-CN" altLang="en-US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生态下的 </a:t>
              </a:r>
              <a:r>
                <a:rPr lang="en-US" altLang="zh-CN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AI </a:t>
              </a:r>
              <a:r>
                <a:rPr lang="zh-CN" altLang="en-US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应用开发框架</a:t>
              </a:r>
              <a:endParaRPr lang="en-US" altLang="zh-CN" sz="1600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sym typeface="+mn-ea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  <a:sym typeface="+mn-ea"/>
                </a:rPr>
                <a:t>助力高效构建企业级智能应用</a:t>
              </a:r>
              <a:endParaRPr lang="en-US" altLang="zh-CN" sz="1600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sym typeface="+mn-ea"/>
              </a:endParaRPr>
            </a:p>
          </p:txBody>
        </p:sp>
      </p:grpSp>
      <p:cxnSp>
        <p:nvCxnSpPr>
          <p:cNvPr id="8" name="直接连接符 7"/>
          <p:cNvCxnSpPr>
            <a:stCxn id="3" idx="1"/>
            <a:endCxn id="7" idx="1"/>
          </p:cNvCxnSpPr>
          <p:nvPr/>
        </p:nvCxnSpPr>
        <p:spPr>
          <a:xfrm flipV="1">
            <a:off x="1058143" y="3427095"/>
            <a:ext cx="3769068" cy="20892"/>
          </a:xfrm>
          <a:prstGeom prst="line">
            <a:avLst/>
          </a:prstGeom>
          <a:ln w="22225" cmpd="sng">
            <a:gradFill>
              <a:gsLst>
                <a:gs pos="0">
                  <a:srgbClr val="33DDF8">
                    <a:alpha val="5000"/>
                  </a:srgbClr>
                </a:gs>
                <a:gs pos="100000">
                  <a:srgbClr val="3D6AFD"/>
                </a:gs>
              </a:gsLst>
              <a:lin ang="108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/>
        </p:nvGrpSpPr>
        <p:grpSpPr>
          <a:xfrm>
            <a:off x="4827211" y="2077095"/>
            <a:ext cx="2160000" cy="2700000"/>
            <a:chOff x="4907485" y="2110930"/>
            <a:chExt cx="2160000" cy="2700000"/>
          </a:xfrm>
        </p:grpSpPr>
        <p:sp>
          <p:nvSpPr>
            <p:cNvPr id="41" name="椭圆 40"/>
            <p:cNvSpPr>
              <a:spLocks noChangeAspect="1"/>
            </p:cNvSpPr>
            <p:nvPr/>
          </p:nvSpPr>
          <p:spPr>
            <a:xfrm>
              <a:off x="4967634" y="4427203"/>
              <a:ext cx="1957098" cy="361034"/>
            </a:xfrm>
            <a:prstGeom prst="ellipse">
              <a:avLst/>
            </a:prstGeom>
            <a:gradFill>
              <a:gsLst>
                <a:gs pos="50000">
                  <a:srgbClr val="33DDF8">
                    <a:alpha val="25000"/>
                  </a:srgbClr>
                </a:gs>
                <a:gs pos="100000">
                  <a:srgbClr val="3D6AFD">
                    <a:alpha val="0"/>
                  </a:srgbClr>
                </a:gs>
                <a:gs pos="0">
                  <a:srgbClr val="3D6AFD">
                    <a:alpha val="0"/>
                  </a:srgbClr>
                </a:gs>
              </a:gsLst>
              <a:lin ang="10800000" scaled="0"/>
            </a:gra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pic>
          <p:nvPicPr>
            <p:cNvPr id="7" name="图片 6" descr="/Users/weiqingqing/Desktop/图片3.png图片3"/>
            <p:cNvPicPr/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4907485" y="2110930"/>
              <a:ext cx="2160000" cy="2700000"/>
            </a:xfrm>
            <a:prstGeom prst="rect">
              <a:avLst/>
            </a:prstGeom>
          </p:spPr>
        </p:pic>
      </p:grpSp>
      <p:grpSp>
        <p:nvGrpSpPr>
          <p:cNvPr id="25" name="组合 24"/>
          <p:cNvGrpSpPr>
            <a:grpSpLocks noChangeAspect="1"/>
          </p:cNvGrpSpPr>
          <p:nvPr/>
        </p:nvGrpSpPr>
        <p:grpSpPr>
          <a:xfrm>
            <a:off x="11363960" y="375920"/>
            <a:ext cx="399822" cy="792000"/>
            <a:chOff x="17792" y="462"/>
            <a:chExt cx="680" cy="1347"/>
          </a:xfrm>
        </p:grpSpPr>
        <p:sp>
          <p:nvSpPr>
            <p:cNvPr id="28" name="燕尾形 27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30" name="燕尾形 29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33" name="燕尾形 32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sp>
        <p:nvSpPr>
          <p:cNvPr id="24" name="矩形: 圆角 38"/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>
              <a:defRPr/>
            </a:pP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系统借由</a:t>
            </a:r>
            <a:r>
              <a:rPr lang="en-US" altLang="zh-CN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OpenSSL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构建</a:t>
            </a:r>
            <a:r>
              <a:rPr lang="en-US" altLang="zh-CN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HTTPS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协同服务、</a:t>
            </a:r>
            <a:r>
              <a:rPr lang="en-US" altLang="zh-CN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WebRTC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实现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端到端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推流渲染</a:t>
            </a:r>
            <a:endParaRPr lang="en-US" altLang="zh-CN" sz="2700" dirty="0"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cxnSp>
        <p:nvCxnSpPr>
          <p:cNvPr id="47" name="直接连接符 46"/>
          <p:cNvCxnSpPr>
            <a:stCxn id="3" idx="3"/>
            <a:endCxn id="7" idx="3"/>
          </p:cNvCxnSpPr>
          <p:nvPr/>
        </p:nvCxnSpPr>
        <p:spPr>
          <a:xfrm flipH="1" flipV="1">
            <a:off x="6987211" y="3427095"/>
            <a:ext cx="3790932" cy="20892"/>
          </a:xfrm>
          <a:prstGeom prst="line">
            <a:avLst/>
          </a:prstGeom>
          <a:ln w="22225" cmpd="sng">
            <a:gradFill>
              <a:gsLst>
                <a:gs pos="0">
                  <a:srgbClr val="33DDF8">
                    <a:alpha val="5000"/>
                  </a:srgbClr>
                </a:gs>
                <a:gs pos="100000">
                  <a:srgbClr val="3D6AFD"/>
                </a:gs>
              </a:gsLst>
              <a:lin ang="108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stCxn id="3" idx="0"/>
            <a:endCxn id="7" idx="0"/>
          </p:cNvCxnSpPr>
          <p:nvPr/>
        </p:nvCxnSpPr>
        <p:spPr>
          <a:xfrm flipH="1">
            <a:off x="5907211" y="1017987"/>
            <a:ext cx="10932" cy="1059108"/>
          </a:xfrm>
          <a:prstGeom prst="line">
            <a:avLst/>
          </a:prstGeom>
          <a:ln w="22225" cmpd="sng">
            <a:gradFill>
              <a:gsLst>
                <a:gs pos="0">
                  <a:srgbClr val="33DDF8">
                    <a:alpha val="5000"/>
                  </a:srgbClr>
                </a:gs>
                <a:gs pos="100000">
                  <a:srgbClr val="3D6AFD"/>
                </a:gs>
              </a:gsLst>
              <a:lin ang="108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3" idx="2"/>
            <a:endCxn id="7" idx="2"/>
          </p:cNvCxnSpPr>
          <p:nvPr/>
        </p:nvCxnSpPr>
        <p:spPr>
          <a:xfrm flipH="1" flipV="1">
            <a:off x="5907211" y="4777095"/>
            <a:ext cx="10932" cy="1100892"/>
          </a:xfrm>
          <a:prstGeom prst="line">
            <a:avLst/>
          </a:prstGeom>
          <a:ln w="22225" cmpd="sng">
            <a:gradFill>
              <a:gsLst>
                <a:gs pos="0">
                  <a:srgbClr val="33DDF8">
                    <a:alpha val="5000"/>
                  </a:srgbClr>
                </a:gs>
                <a:gs pos="100000">
                  <a:srgbClr val="3D6AFD"/>
                </a:gs>
              </a:gsLst>
              <a:lin ang="108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圆角矩形 5"/>
          <p:cNvSpPr/>
          <p:nvPr/>
        </p:nvSpPr>
        <p:spPr>
          <a:xfrm>
            <a:off x="1253346" y="3627013"/>
            <a:ext cx="2340754" cy="479319"/>
          </a:xfrm>
          <a:prstGeom prst="roundRect">
            <a:avLst>
              <a:gd name="adj" fmla="val 25372"/>
            </a:avLst>
          </a:prstGeom>
          <a:gradFill>
            <a:gsLst>
              <a:gs pos="100000">
                <a:srgbClr val="64C8DD"/>
              </a:gs>
              <a:gs pos="15000">
                <a:srgbClr val="3D6AFD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DingTalk Sans" panose="00020600040101000101" pitchFamily="18" charset="0"/>
                <a:ea typeface="DingTalk Sans" panose="00020600040101000101" pitchFamily="18" charset="0"/>
              </a:rPr>
              <a:t>         Elasticsearch</a:t>
            </a:r>
            <a:endParaRPr lang="zh-CN" altLang="en-US" b="1" dirty="0">
              <a:latin typeface="DingTalk Sans" panose="00020600040101000101" pitchFamily="18" charset="0"/>
              <a:ea typeface="DingTalk Sans" panose="00020600040101000101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58945" y="4187257"/>
            <a:ext cx="4341922" cy="15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 fontAlgn="auto">
              <a:lnSpc>
                <a:spcPct val="150000"/>
              </a:lnSpc>
              <a:defRPr sz="1600" b="0" i="0">
                <a:solidFill>
                  <a:srgbClr val="FAFAFC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</a:defRPr>
            </a:lvl1pPr>
          </a:lstStyle>
          <a:p>
            <a:pPr algn="l"/>
            <a:r>
              <a:rPr lang="zh-CN" altLang="en-US" dirty="0"/>
              <a:t>分布式搜索与分析引擎</a:t>
            </a:r>
            <a:endParaRPr lang="en-US" altLang="zh-CN" dirty="0"/>
          </a:p>
          <a:p>
            <a:pPr algn="l"/>
            <a:r>
              <a:rPr lang="zh-CN" altLang="en-US" dirty="0"/>
              <a:t>支持海量数据实时搜索与分析</a:t>
            </a:r>
            <a:endParaRPr lang="en-US" altLang="zh-CN" dirty="0"/>
          </a:p>
          <a:p>
            <a:pPr algn="l"/>
            <a:r>
              <a:rPr lang="zh-CN" altLang="en-US" dirty="0"/>
              <a:t>具备高可用、可扩展的集群架构</a:t>
            </a:r>
            <a:endParaRPr lang="en-US" altLang="zh-CN" dirty="0"/>
          </a:p>
          <a:p>
            <a:pPr algn="l"/>
            <a:r>
              <a:rPr lang="zh-CN" altLang="en-US" dirty="0"/>
              <a:t>广泛用于日志分析、商品搜索等场景</a:t>
            </a:r>
            <a:endParaRPr lang="zh-CN" altLang="en-US" dirty="0">
              <a:sym typeface="+mn-ea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6471518" y="3595249"/>
            <a:ext cx="4181994" cy="2073410"/>
            <a:chOff x="2697" y="3526"/>
            <a:chExt cx="5193" cy="2639"/>
          </a:xfrm>
        </p:grpSpPr>
        <p:sp>
          <p:nvSpPr>
            <p:cNvPr id="46" name="圆角矩形 5"/>
            <p:cNvSpPr/>
            <p:nvPr/>
          </p:nvSpPr>
          <p:spPr>
            <a:xfrm>
              <a:off x="5618" y="3526"/>
              <a:ext cx="2272" cy="550"/>
            </a:xfrm>
            <a:prstGeom prst="roundRect">
              <a:avLst>
                <a:gd name="adj" fmla="val 25372"/>
              </a:avLst>
            </a:prstGeom>
            <a:gradFill>
              <a:gsLst>
                <a:gs pos="100000">
                  <a:srgbClr val="64C8DD"/>
                </a:gs>
                <a:gs pos="15000">
                  <a:srgbClr val="3D6AFD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b="1" dirty="0">
                  <a:latin typeface="DingTalk Sans" panose="00020600040101000101" pitchFamily="18" charset="0"/>
                  <a:ea typeface="DingTalk Sans" panose="00020600040101000101" pitchFamily="18" charset="0"/>
                </a:rPr>
                <a:t>Sa-Token</a:t>
              </a:r>
              <a:endParaRPr lang="zh-CN" altLang="en-US" b="1" dirty="0">
                <a:latin typeface="DingTalk Sans" panose="00020600040101000101" pitchFamily="18" charset="0"/>
                <a:ea typeface="DingTalk Sans" panose="00020600040101000101" pitchFamily="18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2697" y="4220"/>
              <a:ext cx="5193" cy="1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fontAlgn="auto">
                <a:lnSpc>
                  <a:spcPct val="150000"/>
                </a:lnSpc>
              </a:pPr>
              <a:r>
                <a:rPr lang="zh-CN" altLang="en-US" sz="1600" b="0" i="0" dirty="0">
                  <a:solidFill>
                    <a:srgbClr val="FAFAFC"/>
                  </a:solidFill>
                  <a:effectLst/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轻量级 </a:t>
              </a:r>
              <a:r>
                <a:rPr lang="en-US" altLang="zh-CN" sz="1600" b="0" i="0" dirty="0">
                  <a:solidFill>
                    <a:srgbClr val="FAFAFC"/>
                  </a:solidFill>
                  <a:effectLst/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Java </a:t>
              </a:r>
              <a:r>
                <a:rPr lang="zh-CN" altLang="en-US" sz="1600" b="0" i="0" dirty="0">
                  <a:solidFill>
                    <a:srgbClr val="FAFAFC"/>
                  </a:solidFill>
                  <a:effectLst/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权限认证框架</a:t>
              </a:r>
              <a:endParaRPr lang="en-US" altLang="zh-CN" sz="1600" b="0" i="0" dirty="0">
                <a:solidFill>
                  <a:srgbClr val="FAFAFC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pPr algn="r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简化登录认证与权限管理流程</a:t>
              </a:r>
              <a:endParaRPr lang="en-US" altLang="zh-CN" sz="1600" dirty="0">
                <a:solidFill>
                  <a:srgbClr val="FAFAFC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pPr algn="r" fontAlgn="auto">
                <a:lnSpc>
                  <a:spcPct val="150000"/>
                </a:lnSpc>
              </a:pPr>
              <a:r>
                <a:rPr lang="zh-CN" altLang="en-US" sz="1600" b="0" i="0" dirty="0">
                  <a:solidFill>
                    <a:srgbClr val="FAFAFC"/>
                  </a:solidFill>
                  <a:effectLst/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支持多端登录、细粒度接口鉴权</a:t>
              </a:r>
              <a:endParaRPr lang="en-US" altLang="zh-CN" sz="1600" b="0" i="0" dirty="0">
                <a:solidFill>
                  <a:srgbClr val="FAFAFC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pPr algn="r" fontAlgn="auto">
                <a:lnSpc>
                  <a:spcPct val="150000"/>
                </a:lnSpc>
              </a:pPr>
              <a:r>
                <a:rPr lang="zh-CN" altLang="en-US" sz="1600" b="0" i="0" dirty="0">
                  <a:solidFill>
                    <a:srgbClr val="FAFAFC"/>
                  </a:solidFill>
                  <a:effectLst/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与主流技术栈深度适配，提升开发效率</a:t>
              </a:r>
              <a:endPara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sym typeface="+mn-ea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530936" y="1163606"/>
            <a:ext cx="4129969" cy="1912345"/>
            <a:chOff x="2315" y="3524"/>
            <a:chExt cx="5585" cy="2434"/>
          </a:xfrm>
        </p:grpSpPr>
        <p:sp>
          <p:nvSpPr>
            <p:cNvPr id="51" name="圆角矩形 5"/>
            <p:cNvSpPr/>
            <p:nvPr/>
          </p:nvSpPr>
          <p:spPr>
            <a:xfrm>
              <a:off x="5973" y="3524"/>
              <a:ext cx="1833" cy="550"/>
            </a:xfrm>
            <a:prstGeom prst="roundRect">
              <a:avLst>
                <a:gd name="adj" fmla="val 25372"/>
              </a:avLst>
            </a:prstGeom>
            <a:gradFill>
              <a:gsLst>
                <a:gs pos="100000">
                  <a:srgbClr val="64C8DD"/>
                </a:gs>
                <a:gs pos="15000">
                  <a:srgbClr val="3D6AFD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b="1" dirty="0">
                  <a:latin typeface="DingTalk Sans" panose="00020600040101000101" pitchFamily="18" charset="0"/>
                  <a:ea typeface="DingTalk Sans" panose="00020600040101000101" pitchFamily="18" charset="0"/>
                </a:rPr>
                <a:t>RAG</a:t>
              </a:r>
              <a:endParaRPr lang="zh-CN" altLang="en-US" b="1" dirty="0">
                <a:latin typeface="DingTalk Sans" panose="00020600040101000101" pitchFamily="18" charset="0"/>
                <a:ea typeface="DingTalk Sans" panose="00020600040101000101" pitchFamily="18" charset="0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2315" y="4013"/>
              <a:ext cx="5585" cy="1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fontAlgn="auto">
                <a:lnSpc>
                  <a:spcPct val="150000"/>
                </a:lnSpc>
              </a:pPr>
              <a:r>
                <a:rPr lang="zh-CN" altLang="en-US" sz="1600" b="0" i="0" dirty="0">
                  <a:solidFill>
                    <a:srgbClr val="FAFAFC"/>
                  </a:solidFill>
                  <a:effectLst/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适用于智能问答、知识生成等场景</a:t>
              </a:r>
              <a:br>
                <a:rPr lang="zh-CN" altLang="en-US" sz="1600" dirty="0">
                  <a:latin typeface="钉钉进步体" panose="00020600040101010101" pitchFamily="18" charset="-122"/>
                  <a:ea typeface="钉钉进步体" panose="00020600040101010101" pitchFamily="18" charset="-122"/>
                </a:rPr>
              </a:br>
              <a:r>
                <a:rPr lang="zh-CN" altLang="en-US" sz="1600" dirty="0">
                  <a:solidFill>
                    <a:srgbClr val="FAFAFC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检索外部知识结合大模型生成内容</a:t>
              </a:r>
              <a:endParaRPr lang="en-US" altLang="zh-CN" sz="1600" dirty="0"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pPr algn="r" fontAlgn="auto">
                <a:lnSpc>
                  <a:spcPct val="150000"/>
                </a:lnSpc>
              </a:pPr>
              <a:r>
                <a:rPr lang="zh-CN" altLang="en-US" sz="1600" b="0" i="0" dirty="0">
                  <a:solidFill>
                    <a:srgbClr val="FAFAFC"/>
                  </a:solidFill>
                  <a:effectLst/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减少模型幻觉，提升回答准确性</a:t>
              </a:r>
              <a:endParaRPr lang="en-US" altLang="zh-CN" sz="1600" b="0" i="0" dirty="0">
                <a:solidFill>
                  <a:srgbClr val="FAFAFC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pPr algn="r" fontAlgn="auto">
                <a:lnSpc>
                  <a:spcPct val="150000"/>
                </a:lnSpc>
              </a:pPr>
              <a:r>
                <a:rPr lang="zh-CN" altLang="en-US" sz="1600" b="0" i="0" dirty="0">
                  <a:solidFill>
                    <a:srgbClr val="FAFAFC"/>
                  </a:solidFill>
                  <a:effectLst/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检索增强生成技术范式</a:t>
              </a:r>
              <a:endPara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sym typeface="+mn-ea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288" y="1184915"/>
            <a:ext cx="432124" cy="432124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6769" y="1149144"/>
            <a:ext cx="432000" cy="432000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98505" y="3650672"/>
            <a:ext cx="432000" cy="432000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03053" y="3609711"/>
            <a:ext cx="403200" cy="403200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0" name="图片 9" descr="徽标&#10;&#10;AI 生成的内容可能不正确。">
            <a:extLst>
              <a:ext uri="{FF2B5EF4-FFF2-40B4-BE49-F238E27FC236}">
                <a16:creationId xmlns:a16="http://schemas.microsoft.com/office/drawing/2014/main" id="{FF049D6A-8DC1-3038-8676-6CED95A77A6E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7F7696E-32C1-5827-A7E8-71EDBCD68ADF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项目解决方案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6000" y="-3810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grpSp>
        <p:nvGrpSpPr>
          <p:cNvPr id="24" name="图形 2">
            <a:extLst>
              <a:ext uri="{FF2B5EF4-FFF2-40B4-BE49-F238E27FC236}">
                <a16:creationId xmlns:a16="http://schemas.microsoft.com/office/drawing/2014/main" id="{560CA1BD-CEE2-221B-CD15-90586C0ABF8C}"/>
              </a:ext>
            </a:extLst>
          </p:cNvPr>
          <p:cNvGrpSpPr/>
          <p:nvPr/>
        </p:nvGrpSpPr>
        <p:grpSpPr>
          <a:xfrm>
            <a:off x="829295" y="1989000"/>
            <a:ext cx="10800000" cy="1296000"/>
            <a:chOff x="6492955" y="785550"/>
            <a:chExt cx="5698751" cy="1216863"/>
          </a:xfrm>
        </p:grpSpPr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BD9E7F8-118E-B4C2-D5F1-C1325FE1E125}"/>
                </a:ext>
              </a:extLst>
            </p:cNvPr>
            <p:cNvSpPr/>
            <p:nvPr/>
          </p:nvSpPr>
          <p:spPr>
            <a:xfrm>
              <a:off x="6501134" y="785550"/>
              <a:ext cx="5678597" cy="1216863"/>
            </a:xfrm>
            <a:custGeom>
              <a:avLst/>
              <a:gdLst>
                <a:gd name="connsiteX0" fmla="*/ 5564681 w 5678597"/>
                <a:gd name="connsiteY0" fmla="*/ 1216863 h 1216863"/>
                <a:gd name="connsiteX1" fmla="*/ 113917 w 5678597"/>
                <a:gd name="connsiteY1" fmla="*/ 1216863 h 1216863"/>
                <a:gd name="connsiteX2" fmla="*/ 0 w 5678597"/>
                <a:gd name="connsiteY2" fmla="*/ 1102947 h 1216863"/>
                <a:gd name="connsiteX3" fmla="*/ 0 w 5678597"/>
                <a:gd name="connsiteY3" fmla="*/ 113917 h 1216863"/>
                <a:gd name="connsiteX4" fmla="*/ 113917 w 5678597"/>
                <a:gd name="connsiteY4" fmla="*/ 0 h 1216863"/>
                <a:gd name="connsiteX5" fmla="*/ 5564681 w 5678597"/>
                <a:gd name="connsiteY5" fmla="*/ 0 h 1216863"/>
                <a:gd name="connsiteX6" fmla="*/ 5678598 w 5678597"/>
                <a:gd name="connsiteY6" fmla="*/ 113917 h 1216863"/>
                <a:gd name="connsiteX7" fmla="*/ 5678598 w 5678597"/>
                <a:gd name="connsiteY7" fmla="*/ 1102655 h 1216863"/>
                <a:gd name="connsiteX8" fmla="*/ 5564681 w 5678597"/>
                <a:gd name="connsiteY8" fmla="*/ 1216863 h 1216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8597" h="1216863">
                  <a:moveTo>
                    <a:pt x="5564681" y="1216863"/>
                  </a:moveTo>
                  <a:lnTo>
                    <a:pt x="113917" y="1216863"/>
                  </a:lnTo>
                  <a:cubicBezTo>
                    <a:pt x="69518" y="1172465"/>
                    <a:pt x="44398" y="1147345"/>
                    <a:pt x="0" y="1102947"/>
                  </a:cubicBezTo>
                  <a:lnTo>
                    <a:pt x="0" y="113917"/>
                  </a:lnTo>
                  <a:cubicBezTo>
                    <a:pt x="44398" y="69518"/>
                    <a:pt x="69518" y="44398"/>
                    <a:pt x="113917" y="0"/>
                  </a:cubicBezTo>
                  <a:lnTo>
                    <a:pt x="5564681" y="0"/>
                  </a:lnTo>
                  <a:cubicBezTo>
                    <a:pt x="5609080" y="44398"/>
                    <a:pt x="5634200" y="69518"/>
                    <a:pt x="5678598" y="113917"/>
                  </a:cubicBezTo>
                  <a:lnTo>
                    <a:pt x="5678598" y="1102655"/>
                  </a:lnTo>
                  <a:cubicBezTo>
                    <a:pt x="5634200" y="1147345"/>
                    <a:pt x="5609080" y="1172465"/>
                    <a:pt x="5564681" y="1216863"/>
                  </a:cubicBezTo>
                  <a:close/>
                </a:path>
              </a:pathLst>
            </a:custGeom>
            <a:solidFill>
              <a:srgbClr val="00B0F0">
                <a:alpha val="40000"/>
              </a:srgbClr>
            </a:solidFill>
            <a:ln w="6350" cap="flat">
              <a:gradFill>
                <a:gsLst>
                  <a:gs pos="0">
                    <a:srgbClr val="00FFFF"/>
                  </a:gs>
                  <a:gs pos="58000">
                    <a:srgbClr val="00B0F0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4020000" scaled="0"/>
              </a:gra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0CD71BA-8CFE-FF01-73FF-88F1AB5C304F}"/>
                </a:ext>
              </a:extLst>
            </p:cNvPr>
            <p:cNvSpPr/>
            <p:nvPr/>
          </p:nvSpPr>
          <p:spPr>
            <a:xfrm>
              <a:off x="12131245" y="899466"/>
              <a:ext cx="57249" cy="994579"/>
            </a:xfrm>
            <a:custGeom>
              <a:avLst/>
              <a:gdLst>
                <a:gd name="connsiteX0" fmla="*/ 52285 w 57249"/>
                <a:gd name="connsiteY0" fmla="*/ 994580 h 994579"/>
                <a:gd name="connsiteX1" fmla="*/ 34759 w 57249"/>
                <a:gd name="connsiteY1" fmla="*/ 994580 h 994579"/>
                <a:gd name="connsiteX2" fmla="*/ 34759 w 57249"/>
                <a:gd name="connsiteY2" fmla="*/ 707452 h 994579"/>
                <a:gd name="connsiteX3" fmla="*/ 0 w 57249"/>
                <a:gd name="connsiteY3" fmla="*/ 672692 h 994579"/>
                <a:gd name="connsiteX4" fmla="*/ 0 w 57249"/>
                <a:gd name="connsiteY4" fmla="*/ 329190 h 994579"/>
                <a:gd name="connsiteX5" fmla="*/ 39724 w 57249"/>
                <a:gd name="connsiteY5" fmla="*/ 289465 h 994579"/>
                <a:gd name="connsiteX6" fmla="*/ 39724 w 57249"/>
                <a:gd name="connsiteY6" fmla="*/ 0 h 994579"/>
                <a:gd name="connsiteX7" fmla="*/ 57249 w 57249"/>
                <a:gd name="connsiteY7" fmla="*/ 0 h 994579"/>
                <a:gd name="connsiteX8" fmla="*/ 57249 w 57249"/>
                <a:gd name="connsiteY8" fmla="*/ 296767 h 994579"/>
                <a:gd name="connsiteX9" fmla="*/ 17526 w 57249"/>
                <a:gd name="connsiteY9" fmla="*/ 336492 h 994579"/>
                <a:gd name="connsiteX10" fmla="*/ 17526 w 57249"/>
                <a:gd name="connsiteY10" fmla="*/ 665390 h 994579"/>
                <a:gd name="connsiteX11" fmla="*/ 52285 w 57249"/>
                <a:gd name="connsiteY11" fmla="*/ 700149 h 99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49" h="994579">
                  <a:moveTo>
                    <a:pt x="52285" y="994580"/>
                  </a:moveTo>
                  <a:lnTo>
                    <a:pt x="34759" y="994580"/>
                  </a:lnTo>
                  <a:lnTo>
                    <a:pt x="34759" y="707452"/>
                  </a:lnTo>
                  <a:lnTo>
                    <a:pt x="0" y="672692"/>
                  </a:lnTo>
                  <a:lnTo>
                    <a:pt x="0" y="329190"/>
                  </a:lnTo>
                  <a:lnTo>
                    <a:pt x="39724" y="289465"/>
                  </a:lnTo>
                  <a:lnTo>
                    <a:pt x="39724" y="0"/>
                  </a:lnTo>
                  <a:lnTo>
                    <a:pt x="57249" y="0"/>
                  </a:lnTo>
                  <a:lnTo>
                    <a:pt x="57249" y="296767"/>
                  </a:lnTo>
                  <a:lnTo>
                    <a:pt x="17526" y="336492"/>
                  </a:lnTo>
                  <a:lnTo>
                    <a:pt x="17526" y="665390"/>
                  </a:lnTo>
                  <a:lnTo>
                    <a:pt x="52285" y="700149"/>
                  </a:lnTo>
                  <a:close/>
                </a:path>
              </a:pathLst>
            </a:custGeom>
            <a:solidFill>
              <a:srgbClr val="00B0F0"/>
            </a:solidFill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455BE2B-08C8-D3A3-A903-C1B3BBADB837}"/>
                </a:ext>
              </a:extLst>
            </p:cNvPr>
            <p:cNvSpPr/>
            <p:nvPr/>
          </p:nvSpPr>
          <p:spPr>
            <a:xfrm>
              <a:off x="12170968" y="1223690"/>
              <a:ext cx="20738" cy="356062"/>
            </a:xfrm>
            <a:custGeom>
              <a:avLst/>
              <a:gdLst>
                <a:gd name="connsiteX0" fmla="*/ 19571 w 20738"/>
                <a:gd name="connsiteY0" fmla="*/ 0 h 356062"/>
                <a:gd name="connsiteX1" fmla="*/ 0 w 20738"/>
                <a:gd name="connsiteY1" fmla="*/ 19570 h 356062"/>
                <a:gd name="connsiteX2" fmla="*/ 0 w 20738"/>
                <a:gd name="connsiteY2" fmla="*/ 335324 h 356062"/>
                <a:gd name="connsiteX3" fmla="*/ 20739 w 20738"/>
                <a:gd name="connsiteY3" fmla="*/ 356062 h 356062"/>
                <a:gd name="connsiteX4" fmla="*/ 19571 w 20738"/>
                <a:gd name="connsiteY4" fmla="*/ 0 h 3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8" h="356062">
                  <a:moveTo>
                    <a:pt x="19571" y="0"/>
                  </a:moveTo>
                  <a:lnTo>
                    <a:pt x="0" y="19570"/>
                  </a:lnTo>
                  <a:cubicBezTo>
                    <a:pt x="0" y="19570"/>
                    <a:pt x="0" y="332987"/>
                    <a:pt x="0" y="335324"/>
                  </a:cubicBezTo>
                  <a:cubicBezTo>
                    <a:pt x="0" y="337953"/>
                    <a:pt x="20739" y="356062"/>
                    <a:pt x="20739" y="356062"/>
                  </a:cubicBezTo>
                  <a:lnTo>
                    <a:pt x="19571" y="0"/>
                  </a:lnTo>
                  <a:close/>
                </a:path>
              </a:pathLst>
            </a:custGeom>
            <a:solidFill>
              <a:srgbClr val="00FFFF"/>
            </a:solidFill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882A1481-F124-C253-4ABF-A5DF52CFEB87}"/>
                </a:ext>
              </a:extLst>
            </p:cNvPr>
            <p:cNvSpPr/>
            <p:nvPr/>
          </p:nvSpPr>
          <p:spPr>
            <a:xfrm>
              <a:off x="6496168" y="899466"/>
              <a:ext cx="57542" cy="994579"/>
            </a:xfrm>
            <a:custGeom>
              <a:avLst/>
              <a:gdLst>
                <a:gd name="connsiteX0" fmla="*/ 5258 w 57542"/>
                <a:gd name="connsiteY0" fmla="*/ 0 h 994579"/>
                <a:gd name="connsiteX1" fmla="*/ 22783 w 57542"/>
                <a:gd name="connsiteY1" fmla="*/ 0 h 994579"/>
                <a:gd name="connsiteX2" fmla="*/ 22783 w 57542"/>
                <a:gd name="connsiteY2" fmla="*/ 287128 h 994579"/>
                <a:gd name="connsiteX3" fmla="*/ 57542 w 57542"/>
                <a:gd name="connsiteY3" fmla="*/ 321888 h 994579"/>
                <a:gd name="connsiteX4" fmla="*/ 57542 w 57542"/>
                <a:gd name="connsiteY4" fmla="*/ 665390 h 994579"/>
                <a:gd name="connsiteX5" fmla="*/ 17526 w 57542"/>
                <a:gd name="connsiteY5" fmla="*/ 705115 h 994579"/>
                <a:gd name="connsiteX6" fmla="*/ 17526 w 57542"/>
                <a:gd name="connsiteY6" fmla="*/ 994580 h 994579"/>
                <a:gd name="connsiteX7" fmla="*/ 0 w 57542"/>
                <a:gd name="connsiteY7" fmla="*/ 994580 h 994579"/>
                <a:gd name="connsiteX8" fmla="*/ 0 w 57542"/>
                <a:gd name="connsiteY8" fmla="*/ 697812 h 994579"/>
                <a:gd name="connsiteX9" fmla="*/ 40017 w 57542"/>
                <a:gd name="connsiteY9" fmla="*/ 658088 h 994579"/>
                <a:gd name="connsiteX10" fmla="*/ 40017 w 57542"/>
                <a:gd name="connsiteY10" fmla="*/ 329190 h 994579"/>
                <a:gd name="connsiteX11" fmla="*/ 5258 w 57542"/>
                <a:gd name="connsiteY11" fmla="*/ 294431 h 99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542" h="994579">
                  <a:moveTo>
                    <a:pt x="5258" y="0"/>
                  </a:moveTo>
                  <a:lnTo>
                    <a:pt x="22783" y="0"/>
                  </a:lnTo>
                  <a:lnTo>
                    <a:pt x="22783" y="287128"/>
                  </a:lnTo>
                  <a:lnTo>
                    <a:pt x="57542" y="321888"/>
                  </a:lnTo>
                  <a:lnTo>
                    <a:pt x="57542" y="665390"/>
                  </a:lnTo>
                  <a:lnTo>
                    <a:pt x="17526" y="705115"/>
                  </a:lnTo>
                  <a:lnTo>
                    <a:pt x="17526" y="994580"/>
                  </a:lnTo>
                  <a:lnTo>
                    <a:pt x="0" y="994580"/>
                  </a:lnTo>
                  <a:lnTo>
                    <a:pt x="0" y="697812"/>
                  </a:lnTo>
                  <a:lnTo>
                    <a:pt x="40017" y="658088"/>
                  </a:lnTo>
                  <a:lnTo>
                    <a:pt x="40017" y="329190"/>
                  </a:lnTo>
                  <a:lnTo>
                    <a:pt x="5258" y="294431"/>
                  </a:lnTo>
                  <a:close/>
                </a:path>
              </a:pathLst>
            </a:custGeom>
            <a:solidFill>
              <a:srgbClr val="00B0F0"/>
            </a:solidFill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4FFFD6B-C362-8689-BB6F-F0400446F90F}"/>
                </a:ext>
              </a:extLst>
            </p:cNvPr>
            <p:cNvSpPr/>
            <p:nvPr/>
          </p:nvSpPr>
          <p:spPr>
            <a:xfrm>
              <a:off x="6492955" y="1213759"/>
              <a:ext cx="20738" cy="356062"/>
            </a:xfrm>
            <a:custGeom>
              <a:avLst/>
              <a:gdLst>
                <a:gd name="connsiteX0" fmla="*/ 1169 w 20738"/>
                <a:gd name="connsiteY0" fmla="*/ 356062 h 356062"/>
                <a:gd name="connsiteX1" fmla="*/ 20739 w 20738"/>
                <a:gd name="connsiteY1" fmla="*/ 336492 h 356062"/>
                <a:gd name="connsiteX2" fmla="*/ 20739 w 20738"/>
                <a:gd name="connsiteY2" fmla="*/ 20739 h 356062"/>
                <a:gd name="connsiteX3" fmla="*/ 0 w 20738"/>
                <a:gd name="connsiteY3" fmla="*/ 0 h 356062"/>
                <a:gd name="connsiteX4" fmla="*/ 1169 w 20738"/>
                <a:gd name="connsiteY4" fmla="*/ 356062 h 3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8" h="356062">
                  <a:moveTo>
                    <a:pt x="1169" y="356062"/>
                  </a:moveTo>
                  <a:lnTo>
                    <a:pt x="20739" y="336492"/>
                  </a:lnTo>
                  <a:cubicBezTo>
                    <a:pt x="20739" y="336492"/>
                    <a:pt x="20739" y="23075"/>
                    <a:pt x="20739" y="20739"/>
                  </a:cubicBezTo>
                  <a:cubicBezTo>
                    <a:pt x="20739" y="18110"/>
                    <a:pt x="0" y="0"/>
                    <a:pt x="0" y="0"/>
                  </a:cubicBezTo>
                  <a:lnTo>
                    <a:pt x="1169" y="356062"/>
                  </a:lnTo>
                  <a:close/>
                </a:path>
              </a:pathLst>
            </a:custGeom>
            <a:solidFill>
              <a:srgbClr val="00FFFF"/>
            </a:solidFill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</p:grpSp>
      <p:grpSp>
        <p:nvGrpSpPr>
          <p:cNvPr id="38" name="图形 2">
            <a:extLst>
              <a:ext uri="{FF2B5EF4-FFF2-40B4-BE49-F238E27FC236}">
                <a16:creationId xmlns:a16="http://schemas.microsoft.com/office/drawing/2014/main" id="{6FEF66B3-2AEC-8633-EB27-56AB8F56B76A}"/>
              </a:ext>
            </a:extLst>
          </p:cNvPr>
          <p:cNvGrpSpPr/>
          <p:nvPr/>
        </p:nvGrpSpPr>
        <p:grpSpPr>
          <a:xfrm>
            <a:off x="806600" y="4471178"/>
            <a:ext cx="10800000" cy="1620000"/>
            <a:chOff x="6492955" y="785550"/>
            <a:chExt cx="5698751" cy="1216863"/>
          </a:xfrm>
        </p:grpSpPr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D27DEBD-A1F2-1B3D-BBC1-ADEAB7904F58}"/>
                </a:ext>
              </a:extLst>
            </p:cNvPr>
            <p:cNvSpPr/>
            <p:nvPr/>
          </p:nvSpPr>
          <p:spPr>
            <a:xfrm>
              <a:off x="6501134" y="785550"/>
              <a:ext cx="5678597" cy="1216863"/>
            </a:xfrm>
            <a:custGeom>
              <a:avLst/>
              <a:gdLst>
                <a:gd name="connsiteX0" fmla="*/ 5564681 w 5678597"/>
                <a:gd name="connsiteY0" fmla="*/ 1216863 h 1216863"/>
                <a:gd name="connsiteX1" fmla="*/ 113917 w 5678597"/>
                <a:gd name="connsiteY1" fmla="*/ 1216863 h 1216863"/>
                <a:gd name="connsiteX2" fmla="*/ 0 w 5678597"/>
                <a:gd name="connsiteY2" fmla="*/ 1102947 h 1216863"/>
                <a:gd name="connsiteX3" fmla="*/ 0 w 5678597"/>
                <a:gd name="connsiteY3" fmla="*/ 113917 h 1216863"/>
                <a:gd name="connsiteX4" fmla="*/ 113917 w 5678597"/>
                <a:gd name="connsiteY4" fmla="*/ 0 h 1216863"/>
                <a:gd name="connsiteX5" fmla="*/ 5564681 w 5678597"/>
                <a:gd name="connsiteY5" fmla="*/ 0 h 1216863"/>
                <a:gd name="connsiteX6" fmla="*/ 5678598 w 5678597"/>
                <a:gd name="connsiteY6" fmla="*/ 113917 h 1216863"/>
                <a:gd name="connsiteX7" fmla="*/ 5678598 w 5678597"/>
                <a:gd name="connsiteY7" fmla="*/ 1102655 h 1216863"/>
                <a:gd name="connsiteX8" fmla="*/ 5564681 w 5678597"/>
                <a:gd name="connsiteY8" fmla="*/ 1216863 h 1216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8597" h="1216863">
                  <a:moveTo>
                    <a:pt x="5564681" y="1216863"/>
                  </a:moveTo>
                  <a:lnTo>
                    <a:pt x="113917" y="1216863"/>
                  </a:lnTo>
                  <a:cubicBezTo>
                    <a:pt x="69518" y="1172465"/>
                    <a:pt x="44398" y="1147345"/>
                    <a:pt x="0" y="1102947"/>
                  </a:cubicBezTo>
                  <a:lnTo>
                    <a:pt x="0" y="113917"/>
                  </a:lnTo>
                  <a:cubicBezTo>
                    <a:pt x="44398" y="69518"/>
                    <a:pt x="69518" y="44398"/>
                    <a:pt x="113917" y="0"/>
                  </a:cubicBezTo>
                  <a:lnTo>
                    <a:pt x="5564681" y="0"/>
                  </a:lnTo>
                  <a:cubicBezTo>
                    <a:pt x="5609080" y="44398"/>
                    <a:pt x="5634200" y="69518"/>
                    <a:pt x="5678598" y="113917"/>
                  </a:cubicBezTo>
                  <a:lnTo>
                    <a:pt x="5678598" y="1102655"/>
                  </a:lnTo>
                  <a:cubicBezTo>
                    <a:pt x="5634200" y="1147345"/>
                    <a:pt x="5609080" y="1172465"/>
                    <a:pt x="5564681" y="1216863"/>
                  </a:cubicBezTo>
                  <a:close/>
                </a:path>
              </a:pathLst>
            </a:custGeom>
            <a:solidFill>
              <a:srgbClr val="00B0F0">
                <a:alpha val="40000"/>
              </a:srgbClr>
            </a:solidFill>
            <a:ln w="6350" cap="flat">
              <a:gradFill>
                <a:gsLst>
                  <a:gs pos="0">
                    <a:srgbClr val="00FFFF"/>
                  </a:gs>
                  <a:gs pos="58000">
                    <a:srgbClr val="00B0F0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4020000" scaled="0"/>
              </a:gra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98BDEC4-860C-8D68-FE8F-C8880C6D18D8}"/>
                </a:ext>
              </a:extLst>
            </p:cNvPr>
            <p:cNvSpPr/>
            <p:nvPr/>
          </p:nvSpPr>
          <p:spPr>
            <a:xfrm>
              <a:off x="12131245" y="899466"/>
              <a:ext cx="57249" cy="994579"/>
            </a:xfrm>
            <a:custGeom>
              <a:avLst/>
              <a:gdLst>
                <a:gd name="connsiteX0" fmla="*/ 52285 w 57249"/>
                <a:gd name="connsiteY0" fmla="*/ 994580 h 994579"/>
                <a:gd name="connsiteX1" fmla="*/ 34759 w 57249"/>
                <a:gd name="connsiteY1" fmla="*/ 994580 h 994579"/>
                <a:gd name="connsiteX2" fmla="*/ 34759 w 57249"/>
                <a:gd name="connsiteY2" fmla="*/ 707452 h 994579"/>
                <a:gd name="connsiteX3" fmla="*/ 0 w 57249"/>
                <a:gd name="connsiteY3" fmla="*/ 672692 h 994579"/>
                <a:gd name="connsiteX4" fmla="*/ 0 w 57249"/>
                <a:gd name="connsiteY4" fmla="*/ 329190 h 994579"/>
                <a:gd name="connsiteX5" fmla="*/ 39724 w 57249"/>
                <a:gd name="connsiteY5" fmla="*/ 289465 h 994579"/>
                <a:gd name="connsiteX6" fmla="*/ 39724 w 57249"/>
                <a:gd name="connsiteY6" fmla="*/ 0 h 994579"/>
                <a:gd name="connsiteX7" fmla="*/ 57249 w 57249"/>
                <a:gd name="connsiteY7" fmla="*/ 0 h 994579"/>
                <a:gd name="connsiteX8" fmla="*/ 57249 w 57249"/>
                <a:gd name="connsiteY8" fmla="*/ 296767 h 994579"/>
                <a:gd name="connsiteX9" fmla="*/ 17526 w 57249"/>
                <a:gd name="connsiteY9" fmla="*/ 336492 h 994579"/>
                <a:gd name="connsiteX10" fmla="*/ 17526 w 57249"/>
                <a:gd name="connsiteY10" fmla="*/ 665390 h 994579"/>
                <a:gd name="connsiteX11" fmla="*/ 52285 w 57249"/>
                <a:gd name="connsiteY11" fmla="*/ 700149 h 99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49" h="994579">
                  <a:moveTo>
                    <a:pt x="52285" y="994580"/>
                  </a:moveTo>
                  <a:lnTo>
                    <a:pt x="34759" y="994580"/>
                  </a:lnTo>
                  <a:lnTo>
                    <a:pt x="34759" y="707452"/>
                  </a:lnTo>
                  <a:lnTo>
                    <a:pt x="0" y="672692"/>
                  </a:lnTo>
                  <a:lnTo>
                    <a:pt x="0" y="329190"/>
                  </a:lnTo>
                  <a:lnTo>
                    <a:pt x="39724" y="289465"/>
                  </a:lnTo>
                  <a:lnTo>
                    <a:pt x="39724" y="0"/>
                  </a:lnTo>
                  <a:lnTo>
                    <a:pt x="57249" y="0"/>
                  </a:lnTo>
                  <a:lnTo>
                    <a:pt x="57249" y="296767"/>
                  </a:lnTo>
                  <a:lnTo>
                    <a:pt x="17526" y="336492"/>
                  </a:lnTo>
                  <a:lnTo>
                    <a:pt x="17526" y="665390"/>
                  </a:lnTo>
                  <a:lnTo>
                    <a:pt x="52285" y="700149"/>
                  </a:lnTo>
                  <a:close/>
                </a:path>
              </a:pathLst>
            </a:custGeom>
            <a:solidFill>
              <a:srgbClr val="00B0F0"/>
            </a:solidFill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F2FDC018-439D-39E8-C144-06AC4C807D64}"/>
                </a:ext>
              </a:extLst>
            </p:cNvPr>
            <p:cNvSpPr/>
            <p:nvPr/>
          </p:nvSpPr>
          <p:spPr>
            <a:xfrm>
              <a:off x="12170968" y="1223690"/>
              <a:ext cx="20738" cy="356062"/>
            </a:xfrm>
            <a:custGeom>
              <a:avLst/>
              <a:gdLst>
                <a:gd name="connsiteX0" fmla="*/ 19571 w 20738"/>
                <a:gd name="connsiteY0" fmla="*/ 0 h 356062"/>
                <a:gd name="connsiteX1" fmla="*/ 0 w 20738"/>
                <a:gd name="connsiteY1" fmla="*/ 19570 h 356062"/>
                <a:gd name="connsiteX2" fmla="*/ 0 w 20738"/>
                <a:gd name="connsiteY2" fmla="*/ 335324 h 356062"/>
                <a:gd name="connsiteX3" fmla="*/ 20739 w 20738"/>
                <a:gd name="connsiteY3" fmla="*/ 356062 h 356062"/>
                <a:gd name="connsiteX4" fmla="*/ 19571 w 20738"/>
                <a:gd name="connsiteY4" fmla="*/ 0 h 3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8" h="356062">
                  <a:moveTo>
                    <a:pt x="19571" y="0"/>
                  </a:moveTo>
                  <a:lnTo>
                    <a:pt x="0" y="19570"/>
                  </a:lnTo>
                  <a:cubicBezTo>
                    <a:pt x="0" y="19570"/>
                    <a:pt x="0" y="332987"/>
                    <a:pt x="0" y="335324"/>
                  </a:cubicBezTo>
                  <a:cubicBezTo>
                    <a:pt x="0" y="337953"/>
                    <a:pt x="20739" y="356062"/>
                    <a:pt x="20739" y="356062"/>
                  </a:cubicBezTo>
                  <a:lnTo>
                    <a:pt x="19571" y="0"/>
                  </a:lnTo>
                  <a:close/>
                </a:path>
              </a:pathLst>
            </a:custGeom>
            <a:solidFill>
              <a:srgbClr val="00FFFF"/>
            </a:solidFill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88098643-9C10-A016-5767-ED1749A1D43A}"/>
                </a:ext>
              </a:extLst>
            </p:cNvPr>
            <p:cNvSpPr/>
            <p:nvPr/>
          </p:nvSpPr>
          <p:spPr>
            <a:xfrm>
              <a:off x="6496168" y="899466"/>
              <a:ext cx="57542" cy="994579"/>
            </a:xfrm>
            <a:custGeom>
              <a:avLst/>
              <a:gdLst>
                <a:gd name="connsiteX0" fmla="*/ 5258 w 57542"/>
                <a:gd name="connsiteY0" fmla="*/ 0 h 994579"/>
                <a:gd name="connsiteX1" fmla="*/ 22783 w 57542"/>
                <a:gd name="connsiteY1" fmla="*/ 0 h 994579"/>
                <a:gd name="connsiteX2" fmla="*/ 22783 w 57542"/>
                <a:gd name="connsiteY2" fmla="*/ 287128 h 994579"/>
                <a:gd name="connsiteX3" fmla="*/ 57542 w 57542"/>
                <a:gd name="connsiteY3" fmla="*/ 321888 h 994579"/>
                <a:gd name="connsiteX4" fmla="*/ 57542 w 57542"/>
                <a:gd name="connsiteY4" fmla="*/ 665390 h 994579"/>
                <a:gd name="connsiteX5" fmla="*/ 17526 w 57542"/>
                <a:gd name="connsiteY5" fmla="*/ 705115 h 994579"/>
                <a:gd name="connsiteX6" fmla="*/ 17526 w 57542"/>
                <a:gd name="connsiteY6" fmla="*/ 994580 h 994579"/>
                <a:gd name="connsiteX7" fmla="*/ 0 w 57542"/>
                <a:gd name="connsiteY7" fmla="*/ 994580 h 994579"/>
                <a:gd name="connsiteX8" fmla="*/ 0 w 57542"/>
                <a:gd name="connsiteY8" fmla="*/ 697812 h 994579"/>
                <a:gd name="connsiteX9" fmla="*/ 40017 w 57542"/>
                <a:gd name="connsiteY9" fmla="*/ 658088 h 994579"/>
                <a:gd name="connsiteX10" fmla="*/ 40017 w 57542"/>
                <a:gd name="connsiteY10" fmla="*/ 329190 h 994579"/>
                <a:gd name="connsiteX11" fmla="*/ 5258 w 57542"/>
                <a:gd name="connsiteY11" fmla="*/ 294431 h 99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542" h="994579">
                  <a:moveTo>
                    <a:pt x="5258" y="0"/>
                  </a:moveTo>
                  <a:lnTo>
                    <a:pt x="22783" y="0"/>
                  </a:lnTo>
                  <a:lnTo>
                    <a:pt x="22783" y="287128"/>
                  </a:lnTo>
                  <a:lnTo>
                    <a:pt x="57542" y="321888"/>
                  </a:lnTo>
                  <a:lnTo>
                    <a:pt x="57542" y="665390"/>
                  </a:lnTo>
                  <a:lnTo>
                    <a:pt x="17526" y="705115"/>
                  </a:lnTo>
                  <a:lnTo>
                    <a:pt x="17526" y="994580"/>
                  </a:lnTo>
                  <a:lnTo>
                    <a:pt x="0" y="994580"/>
                  </a:lnTo>
                  <a:lnTo>
                    <a:pt x="0" y="697812"/>
                  </a:lnTo>
                  <a:lnTo>
                    <a:pt x="40017" y="658088"/>
                  </a:lnTo>
                  <a:lnTo>
                    <a:pt x="40017" y="329190"/>
                  </a:lnTo>
                  <a:lnTo>
                    <a:pt x="5258" y="294431"/>
                  </a:lnTo>
                  <a:close/>
                </a:path>
              </a:pathLst>
            </a:custGeom>
            <a:solidFill>
              <a:srgbClr val="00B0F0"/>
            </a:solidFill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D95ECA8C-8B48-19D9-32A4-A2E23A59491C}"/>
                </a:ext>
              </a:extLst>
            </p:cNvPr>
            <p:cNvSpPr/>
            <p:nvPr/>
          </p:nvSpPr>
          <p:spPr>
            <a:xfrm>
              <a:off x="6492955" y="1213759"/>
              <a:ext cx="20738" cy="356062"/>
            </a:xfrm>
            <a:custGeom>
              <a:avLst/>
              <a:gdLst>
                <a:gd name="connsiteX0" fmla="*/ 1169 w 20738"/>
                <a:gd name="connsiteY0" fmla="*/ 356062 h 356062"/>
                <a:gd name="connsiteX1" fmla="*/ 20739 w 20738"/>
                <a:gd name="connsiteY1" fmla="*/ 336492 h 356062"/>
                <a:gd name="connsiteX2" fmla="*/ 20739 w 20738"/>
                <a:gd name="connsiteY2" fmla="*/ 20739 h 356062"/>
                <a:gd name="connsiteX3" fmla="*/ 0 w 20738"/>
                <a:gd name="connsiteY3" fmla="*/ 0 h 356062"/>
                <a:gd name="connsiteX4" fmla="*/ 1169 w 20738"/>
                <a:gd name="connsiteY4" fmla="*/ 356062 h 3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8" h="356062">
                  <a:moveTo>
                    <a:pt x="1169" y="356062"/>
                  </a:moveTo>
                  <a:lnTo>
                    <a:pt x="20739" y="336492"/>
                  </a:lnTo>
                  <a:cubicBezTo>
                    <a:pt x="20739" y="336492"/>
                    <a:pt x="20739" y="23075"/>
                    <a:pt x="20739" y="20739"/>
                  </a:cubicBezTo>
                  <a:cubicBezTo>
                    <a:pt x="20739" y="18110"/>
                    <a:pt x="0" y="0"/>
                    <a:pt x="0" y="0"/>
                  </a:cubicBezTo>
                  <a:lnTo>
                    <a:pt x="1169" y="356062"/>
                  </a:lnTo>
                  <a:close/>
                </a:path>
              </a:pathLst>
            </a:custGeom>
            <a:solidFill>
              <a:srgbClr val="00FFFF"/>
            </a:solidFill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endParaRPr>
            </a:p>
          </p:txBody>
        </p:sp>
      </p:grpSp>
      <p:sp>
        <p:nvSpPr>
          <p:cNvPr id="27" name="椭圆 26"/>
          <p:cNvSpPr/>
          <p:nvPr/>
        </p:nvSpPr>
        <p:spPr>
          <a:xfrm>
            <a:off x="1287537" y="5179179"/>
            <a:ext cx="1456055" cy="268605"/>
          </a:xfrm>
          <a:prstGeom prst="ellipse">
            <a:avLst/>
          </a:prstGeom>
          <a:gradFill>
            <a:gsLst>
              <a:gs pos="100000">
                <a:srgbClr val="3D6AFD">
                  <a:alpha val="0"/>
                </a:srgbClr>
              </a:gs>
              <a:gs pos="50000">
                <a:srgbClr val="2BB6CD">
                  <a:alpha val="25000"/>
                </a:srgbClr>
              </a:gs>
              <a:gs pos="0">
                <a:srgbClr val="3D6AFD">
                  <a:alpha val="0"/>
                </a:srgbClr>
              </a:gs>
            </a:gsLst>
            <a:lin ang="10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18488" y="2099317"/>
            <a:ext cx="12050497" cy="110799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中国国际大学生创新大赛全国银奖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团队技术人员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蓝桥杯全国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软件和信息技术专业人才大赛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Python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组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二等奖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全国大学生服务外包创新创业大赛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全国三等奖（独立个人）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浙江省挑战杯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大学生课外学术科技作品竞赛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金奖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团队技术人员</a:t>
            </a:r>
            <a:endParaRPr lang="en-US" altLang="zh-CN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83614" y="4622833"/>
            <a:ext cx="1160986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浙江省政府奖学金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全国大学生服务外包创新创业大赛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全国三等奖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团队技术人员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浙江省挑战杯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大学生课外学术科技作品竞赛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金奖团队负责人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作为发明人获得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一项授权发明专利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与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四项受通发明专利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：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 《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一种基于双分支特征融合的文档图像篡改检测方法与系统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219950" y="2099317"/>
            <a:ext cx="617982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 现拥有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三项独立软件著作权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：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《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微尘见影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—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实时消息通讯软件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</a:t>
            </a:r>
          </a:p>
          <a:p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《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飞思视卫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—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视频会议人像检测软件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</a:t>
            </a:r>
          </a:p>
          <a:p>
            <a:r>
              <a:rPr lang="en-US" altLang="zh-CN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《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终身学伴</a:t>
            </a:r>
            <a:r>
              <a:rPr lang="en-US" altLang="zh-CN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—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数字虚拟人合成平台</a:t>
            </a:r>
            <a:r>
              <a:rPr lang="en-US" altLang="zh-CN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》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219950" y="4632430"/>
            <a:ext cx="4603750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现拥有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六项软件著作权：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《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基于音频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-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视频双模态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……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检测软件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</a:t>
            </a:r>
          </a:p>
          <a:p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《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面向深度伪造音视频的智能检测软件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</a:t>
            </a:r>
          </a:p>
          <a:p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《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基于音频特征的音频伪造鉴别软件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</a:t>
            </a:r>
          </a:p>
          <a:p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《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基于小波变换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……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图像视频增强软件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》……</a:t>
            </a:r>
            <a:endParaRPr lang="en-US" altLang="zh-CN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</p:txBody>
      </p:sp>
      <p:pic>
        <p:nvPicPr>
          <p:cNvPr id="9" name="图片 8" descr="徽标&#10;&#10;AI 生成的内容可能不正确。">
            <a:extLst>
              <a:ext uri="{FF2B5EF4-FFF2-40B4-BE49-F238E27FC236}">
                <a16:creationId xmlns:a16="http://schemas.microsoft.com/office/drawing/2014/main" id="{C04AC926-11AC-5D73-E686-0956D1497582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3F57832-3A51-6596-BF60-4594657DE902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人员组织框架与技术积累</a:t>
            </a:r>
          </a:p>
        </p:txBody>
      </p:sp>
      <p:sp>
        <p:nvSpPr>
          <p:cNvPr id="3" name="矩形: 圆角 38">
            <a:extLst>
              <a:ext uri="{FF2B5EF4-FFF2-40B4-BE49-F238E27FC236}">
                <a16:creationId xmlns:a16="http://schemas.microsoft.com/office/drawing/2014/main" id="{7D238674-47CB-390F-8F24-39756378703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汇聚星芒，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爝火成炬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：谋求团队协作的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最大合力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EB6CEF8-E4A9-ACDA-7EB0-51EC368C2267}"/>
              </a:ext>
            </a:extLst>
          </p:cNvPr>
          <p:cNvGrpSpPr/>
          <p:nvPr/>
        </p:nvGrpSpPr>
        <p:grpSpPr>
          <a:xfrm>
            <a:off x="1095374" y="945719"/>
            <a:ext cx="4361245" cy="914400"/>
            <a:chOff x="1029151" y="1064879"/>
            <a:chExt cx="4361245" cy="914400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4627F79B-ECB1-E2E9-60B0-9B755E99987E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029151" y="1064879"/>
              <a:ext cx="914400" cy="914400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5B673D5F-9747-59D7-1FE1-ABA8966E962D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1960200" y="1064879"/>
              <a:ext cx="3430196" cy="9144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小丁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项目负责人</a:t>
              </a:r>
              <a:r>
                <a:rPr lang="en-US" altLang="zh-CN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&amp;</a:t>
              </a:r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客户关系经理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软件工程专业</a:t>
              </a:r>
              <a:endParaRPr lang="zh-CN" altLang="en-US" b="1" dirty="0"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4E375AEF-612F-5B78-CC35-94DF5DF145B3}"/>
              </a:ext>
            </a:extLst>
          </p:cNvPr>
          <p:cNvSpPr txBox="1"/>
          <p:nvPr/>
        </p:nvSpPr>
        <p:spPr>
          <a:xfrm>
            <a:off x="5402596" y="865848"/>
            <a:ext cx="5011831" cy="10714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b="0" i="0" dirty="0">
                <a:solidFill>
                  <a:srgbClr val="FAFAFC"/>
                </a:solidFill>
                <a:effectLst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统筹项目进度与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团队协作</a:t>
            </a:r>
            <a:r>
              <a:rPr lang="zh-CN" altLang="en-US" b="0" i="0" dirty="0">
                <a:solidFill>
                  <a:srgbClr val="FAFAFC"/>
                </a:solidFill>
                <a:effectLst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，制定方案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开发规范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；</a:t>
            </a:r>
            <a:endParaRPr lang="zh-CN" altLang="en-US" b="0" i="0" dirty="0">
              <a:solidFill>
                <a:srgbClr val="FAFAFC"/>
              </a:solidFill>
              <a:effectLst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  <a:p>
            <a:pPr marL="285750" indent="-285750" algn="l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b="0" i="0" dirty="0">
                <a:solidFill>
                  <a:srgbClr val="FAFAFC"/>
                </a:solidFill>
                <a:effectLst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主导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商业</a:t>
            </a:r>
            <a:r>
              <a:rPr lang="zh-CN" altLang="en-US" b="0" i="0" dirty="0">
                <a:solidFill>
                  <a:srgbClr val="FAFAFC"/>
                </a:solidFill>
                <a:effectLst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模型、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成本</a:t>
            </a:r>
            <a:r>
              <a:rPr lang="zh-CN" altLang="en-US" b="0" i="0" dirty="0">
                <a:solidFill>
                  <a:srgbClr val="FAFAFC"/>
                </a:solidFill>
                <a:effectLst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分析与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可行性论证</a:t>
            </a:r>
            <a:r>
              <a:rPr lang="zh-CN" altLang="en-US" b="0" i="0" dirty="0">
                <a:solidFill>
                  <a:srgbClr val="FAFAFC"/>
                </a:solidFill>
                <a:effectLst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；</a:t>
            </a:r>
          </a:p>
          <a:p>
            <a:pPr marL="285750" indent="-285750" algn="l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b="0" i="0" dirty="0">
                <a:solidFill>
                  <a:srgbClr val="FAFAFC"/>
                </a:solidFill>
                <a:effectLst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负责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客户沟通</a:t>
            </a:r>
            <a:r>
              <a:rPr lang="zh-CN" altLang="en-US" b="0" i="0" dirty="0">
                <a:solidFill>
                  <a:srgbClr val="FAFAFC"/>
                </a:solidFill>
                <a:effectLst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与产品方案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推广</a:t>
            </a:r>
            <a:r>
              <a:rPr lang="zh-CN" altLang="en-US" b="0" i="0" dirty="0">
                <a:solidFill>
                  <a:srgbClr val="FAFAFC"/>
                </a:solidFill>
                <a:effectLst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策略。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2E2784B-D2C7-EAD1-C2C2-848FDCC9EE89}"/>
              </a:ext>
            </a:extLst>
          </p:cNvPr>
          <p:cNvGrpSpPr/>
          <p:nvPr/>
        </p:nvGrpSpPr>
        <p:grpSpPr>
          <a:xfrm>
            <a:off x="1095374" y="3404493"/>
            <a:ext cx="4087234" cy="939728"/>
            <a:chOff x="6245996" y="855185"/>
            <a:chExt cx="4087234" cy="939728"/>
          </a:xfrm>
        </p:grpSpPr>
        <p:pic>
          <p:nvPicPr>
            <p:cNvPr id="20" name="图片 19" descr="卡通人物&#10;&#10;AI 生成的内容可能不正确。">
              <a:extLst>
                <a:ext uri="{FF2B5EF4-FFF2-40B4-BE49-F238E27FC236}">
                  <a16:creationId xmlns:a16="http://schemas.microsoft.com/office/drawing/2014/main" id="{C49CC666-3879-5277-B823-24B5CF6CBA6B}"/>
                </a:ext>
              </a:extLst>
            </p:cNvPr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5996" y="855185"/>
              <a:ext cx="914400" cy="914400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0421FC5-1D64-175A-5B27-FCC6865184E4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7160396" y="880513"/>
              <a:ext cx="3172834" cy="9144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800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小金</a:t>
              </a:r>
              <a:endParaRPr lang="en-US" altLang="zh-CN" sz="18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技术负责人（架构）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软件工程专业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C72B1E45-B4B5-693E-2EFD-0956F2B1FCB9}"/>
              </a:ext>
            </a:extLst>
          </p:cNvPr>
          <p:cNvSpPr txBox="1"/>
          <p:nvPr/>
        </p:nvSpPr>
        <p:spPr>
          <a:xfrm>
            <a:off x="5420396" y="3357553"/>
            <a:ext cx="5643561" cy="10714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设计整体技术架构，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融合蚂蚁集团生态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；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协调并保障系统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可扩展性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与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稳定性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；</a:t>
            </a:r>
            <a:endParaRPr lang="en-US" altLang="zh-CN" dirty="0">
              <a:solidFill>
                <a:srgbClr val="FAFAFC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主导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企业级技术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选型与安全方案。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6000" y="-3810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287537" y="5179179"/>
            <a:ext cx="1456055" cy="268605"/>
          </a:xfrm>
          <a:prstGeom prst="ellipse">
            <a:avLst/>
          </a:prstGeom>
          <a:gradFill>
            <a:gsLst>
              <a:gs pos="100000">
                <a:srgbClr val="3D6AFD">
                  <a:alpha val="0"/>
                </a:srgbClr>
              </a:gs>
              <a:gs pos="50000">
                <a:srgbClr val="2BB6CD">
                  <a:alpha val="25000"/>
                </a:srgbClr>
              </a:gs>
              <a:gs pos="0">
                <a:srgbClr val="3D6AFD">
                  <a:alpha val="0"/>
                </a:srgbClr>
              </a:gs>
            </a:gsLst>
            <a:lin ang="10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grpSp>
        <p:nvGrpSpPr>
          <p:cNvPr id="131" name="组合 130">
            <a:extLst>
              <a:ext uri="{FF2B5EF4-FFF2-40B4-BE49-F238E27FC236}">
                <a16:creationId xmlns:a16="http://schemas.microsoft.com/office/drawing/2014/main" id="{CFECAD20-9FEE-902E-B979-57C3D4E4E0BD}"/>
              </a:ext>
            </a:extLst>
          </p:cNvPr>
          <p:cNvGrpSpPr/>
          <p:nvPr/>
        </p:nvGrpSpPr>
        <p:grpSpPr>
          <a:xfrm>
            <a:off x="382829" y="3774279"/>
            <a:ext cx="11464645" cy="1803242"/>
            <a:chOff x="382829" y="3774279"/>
            <a:chExt cx="11464645" cy="1803242"/>
          </a:xfrm>
        </p:grpSpPr>
        <p:grpSp>
          <p:nvGrpSpPr>
            <p:cNvPr id="35" name="图形 2">
              <a:extLst>
                <a:ext uri="{FF2B5EF4-FFF2-40B4-BE49-F238E27FC236}">
                  <a16:creationId xmlns:a16="http://schemas.microsoft.com/office/drawing/2014/main" id="{E584777B-534B-4D5F-8D3E-01468D055C42}"/>
                </a:ext>
              </a:extLst>
            </p:cNvPr>
            <p:cNvGrpSpPr/>
            <p:nvPr/>
          </p:nvGrpSpPr>
          <p:grpSpPr>
            <a:xfrm>
              <a:off x="382829" y="3777521"/>
              <a:ext cx="3600000" cy="1800000"/>
              <a:chOff x="6492955" y="785550"/>
              <a:chExt cx="5698751" cy="1216863"/>
            </a:xfrm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51C51AA7-8865-A40D-2094-834B648A9787}"/>
                  </a:ext>
                </a:extLst>
              </p:cNvPr>
              <p:cNvSpPr/>
              <p:nvPr/>
            </p:nvSpPr>
            <p:spPr>
              <a:xfrm>
                <a:off x="6501134" y="785550"/>
                <a:ext cx="5678597" cy="1216863"/>
              </a:xfrm>
              <a:custGeom>
                <a:avLst/>
                <a:gdLst>
                  <a:gd name="connsiteX0" fmla="*/ 5564681 w 5678597"/>
                  <a:gd name="connsiteY0" fmla="*/ 1216863 h 1216863"/>
                  <a:gd name="connsiteX1" fmla="*/ 113917 w 5678597"/>
                  <a:gd name="connsiteY1" fmla="*/ 1216863 h 1216863"/>
                  <a:gd name="connsiteX2" fmla="*/ 0 w 5678597"/>
                  <a:gd name="connsiteY2" fmla="*/ 1102947 h 1216863"/>
                  <a:gd name="connsiteX3" fmla="*/ 0 w 5678597"/>
                  <a:gd name="connsiteY3" fmla="*/ 113917 h 1216863"/>
                  <a:gd name="connsiteX4" fmla="*/ 113917 w 5678597"/>
                  <a:gd name="connsiteY4" fmla="*/ 0 h 1216863"/>
                  <a:gd name="connsiteX5" fmla="*/ 5564681 w 5678597"/>
                  <a:gd name="connsiteY5" fmla="*/ 0 h 1216863"/>
                  <a:gd name="connsiteX6" fmla="*/ 5678598 w 5678597"/>
                  <a:gd name="connsiteY6" fmla="*/ 113917 h 1216863"/>
                  <a:gd name="connsiteX7" fmla="*/ 5678598 w 5678597"/>
                  <a:gd name="connsiteY7" fmla="*/ 1102655 h 1216863"/>
                  <a:gd name="connsiteX8" fmla="*/ 5564681 w 5678597"/>
                  <a:gd name="connsiteY8" fmla="*/ 1216863 h 1216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78597" h="1216863">
                    <a:moveTo>
                      <a:pt x="5564681" y="1216863"/>
                    </a:moveTo>
                    <a:lnTo>
                      <a:pt x="113917" y="1216863"/>
                    </a:lnTo>
                    <a:cubicBezTo>
                      <a:pt x="69518" y="1172465"/>
                      <a:pt x="44398" y="1147345"/>
                      <a:pt x="0" y="1102947"/>
                    </a:cubicBezTo>
                    <a:lnTo>
                      <a:pt x="0" y="113917"/>
                    </a:lnTo>
                    <a:cubicBezTo>
                      <a:pt x="44398" y="69518"/>
                      <a:pt x="69518" y="44398"/>
                      <a:pt x="113917" y="0"/>
                    </a:cubicBezTo>
                    <a:lnTo>
                      <a:pt x="5564681" y="0"/>
                    </a:lnTo>
                    <a:cubicBezTo>
                      <a:pt x="5609080" y="44398"/>
                      <a:pt x="5634200" y="69518"/>
                      <a:pt x="5678598" y="113917"/>
                    </a:cubicBezTo>
                    <a:lnTo>
                      <a:pt x="5678598" y="1102655"/>
                    </a:lnTo>
                    <a:cubicBezTo>
                      <a:pt x="5634200" y="1147345"/>
                      <a:pt x="5609080" y="1172465"/>
                      <a:pt x="5564681" y="1216863"/>
                    </a:cubicBezTo>
                    <a:close/>
                  </a:path>
                </a:pathLst>
              </a:custGeom>
              <a:solidFill>
                <a:srgbClr val="00B0F0">
                  <a:alpha val="40000"/>
                </a:srgbClr>
              </a:solidFill>
              <a:ln w="6350" cap="flat">
                <a:gradFill>
                  <a:gsLst>
                    <a:gs pos="0">
                      <a:srgbClr val="00FFFF"/>
                    </a:gs>
                    <a:gs pos="58000">
                      <a:srgbClr val="00B0F0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4020000" scaled="0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7C86F91C-65EA-AA08-C964-6E55D5580A9F}"/>
                  </a:ext>
                </a:extLst>
              </p:cNvPr>
              <p:cNvSpPr/>
              <p:nvPr/>
            </p:nvSpPr>
            <p:spPr>
              <a:xfrm>
                <a:off x="12131245" y="899466"/>
                <a:ext cx="57249" cy="994579"/>
              </a:xfrm>
              <a:custGeom>
                <a:avLst/>
                <a:gdLst>
                  <a:gd name="connsiteX0" fmla="*/ 52285 w 57249"/>
                  <a:gd name="connsiteY0" fmla="*/ 994580 h 994579"/>
                  <a:gd name="connsiteX1" fmla="*/ 34759 w 57249"/>
                  <a:gd name="connsiteY1" fmla="*/ 994580 h 994579"/>
                  <a:gd name="connsiteX2" fmla="*/ 34759 w 57249"/>
                  <a:gd name="connsiteY2" fmla="*/ 707452 h 994579"/>
                  <a:gd name="connsiteX3" fmla="*/ 0 w 57249"/>
                  <a:gd name="connsiteY3" fmla="*/ 672692 h 994579"/>
                  <a:gd name="connsiteX4" fmla="*/ 0 w 57249"/>
                  <a:gd name="connsiteY4" fmla="*/ 329190 h 994579"/>
                  <a:gd name="connsiteX5" fmla="*/ 39724 w 57249"/>
                  <a:gd name="connsiteY5" fmla="*/ 289465 h 994579"/>
                  <a:gd name="connsiteX6" fmla="*/ 39724 w 57249"/>
                  <a:gd name="connsiteY6" fmla="*/ 0 h 994579"/>
                  <a:gd name="connsiteX7" fmla="*/ 57249 w 57249"/>
                  <a:gd name="connsiteY7" fmla="*/ 0 h 994579"/>
                  <a:gd name="connsiteX8" fmla="*/ 57249 w 57249"/>
                  <a:gd name="connsiteY8" fmla="*/ 296767 h 994579"/>
                  <a:gd name="connsiteX9" fmla="*/ 17526 w 57249"/>
                  <a:gd name="connsiteY9" fmla="*/ 336492 h 994579"/>
                  <a:gd name="connsiteX10" fmla="*/ 17526 w 57249"/>
                  <a:gd name="connsiteY10" fmla="*/ 665390 h 994579"/>
                  <a:gd name="connsiteX11" fmla="*/ 52285 w 57249"/>
                  <a:gd name="connsiteY11" fmla="*/ 700149 h 994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249" h="994579">
                    <a:moveTo>
                      <a:pt x="52285" y="994580"/>
                    </a:moveTo>
                    <a:lnTo>
                      <a:pt x="34759" y="994580"/>
                    </a:lnTo>
                    <a:lnTo>
                      <a:pt x="34759" y="707452"/>
                    </a:lnTo>
                    <a:lnTo>
                      <a:pt x="0" y="672692"/>
                    </a:lnTo>
                    <a:lnTo>
                      <a:pt x="0" y="329190"/>
                    </a:lnTo>
                    <a:lnTo>
                      <a:pt x="39724" y="289465"/>
                    </a:lnTo>
                    <a:lnTo>
                      <a:pt x="39724" y="0"/>
                    </a:lnTo>
                    <a:lnTo>
                      <a:pt x="57249" y="0"/>
                    </a:lnTo>
                    <a:lnTo>
                      <a:pt x="57249" y="296767"/>
                    </a:lnTo>
                    <a:lnTo>
                      <a:pt x="17526" y="336492"/>
                    </a:lnTo>
                    <a:lnTo>
                      <a:pt x="17526" y="665390"/>
                    </a:lnTo>
                    <a:lnTo>
                      <a:pt x="52285" y="700149"/>
                    </a:lnTo>
                    <a:close/>
                  </a:path>
                </a:pathLst>
              </a:custGeom>
              <a:solidFill>
                <a:srgbClr val="00B0F0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F1E4A706-A113-3CC0-28B8-D2E20E65B1D6}"/>
                  </a:ext>
                </a:extLst>
              </p:cNvPr>
              <p:cNvSpPr/>
              <p:nvPr/>
            </p:nvSpPr>
            <p:spPr>
              <a:xfrm>
                <a:off x="12170968" y="1223690"/>
                <a:ext cx="20738" cy="356062"/>
              </a:xfrm>
              <a:custGeom>
                <a:avLst/>
                <a:gdLst>
                  <a:gd name="connsiteX0" fmla="*/ 19571 w 20738"/>
                  <a:gd name="connsiteY0" fmla="*/ 0 h 356062"/>
                  <a:gd name="connsiteX1" fmla="*/ 0 w 20738"/>
                  <a:gd name="connsiteY1" fmla="*/ 19570 h 356062"/>
                  <a:gd name="connsiteX2" fmla="*/ 0 w 20738"/>
                  <a:gd name="connsiteY2" fmla="*/ 335324 h 356062"/>
                  <a:gd name="connsiteX3" fmla="*/ 20739 w 20738"/>
                  <a:gd name="connsiteY3" fmla="*/ 356062 h 356062"/>
                  <a:gd name="connsiteX4" fmla="*/ 19571 w 20738"/>
                  <a:gd name="connsiteY4" fmla="*/ 0 h 356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38" h="356062">
                    <a:moveTo>
                      <a:pt x="19571" y="0"/>
                    </a:moveTo>
                    <a:lnTo>
                      <a:pt x="0" y="19570"/>
                    </a:lnTo>
                    <a:cubicBezTo>
                      <a:pt x="0" y="19570"/>
                      <a:pt x="0" y="332987"/>
                      <a:pt x="0" y="335324"/>
                    </a:cubicBezTo>
                    <a:cubicBezTo>
                      <a:pt x="0" y="337953"/>
                      <a:pt x="20739" y="356062"/>
                      <a:pt x="20739" y="356062"/>
                    </a:cubicBezTo>
                    <a:lnTo>
                      <a:pt x="19571" y="0"/>
                    </a:lnTo>
                    <a:close/>
                  </a:path>
                </a:pathLst>
              </a:custGeom>
              <a:solidFill>
                <a:srgbClr val="00FFFF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57D0223E-3803-04D4-34CD-14300427F418}"/>
                  </a:ext>
                </a:extLst>
              </p:cNvPr>
              <p:cNvSpPr/>
              <p:nvPr/>
            </p:nvSpPr>
            <p:spPr>
              <a:xfrm>
                <a:off x="6496168" y="899466"/>
                <a:ext cx="57542" cy="994579"/>
              </a:xfrm>
              <a:custGeom>
                <a:avLst/>
                <a:gdLst>
                  <a:gd name="connsiteX0" fmla="*/ 5258 w 57542"/>
                  <a:gd name="connsiteY0" fmla="*/ 0 h 994579"/>
                  <a:gd name="connsiteX1" fmla="*/ 22783 w 57542"/>
                  <a:gd name="connsiteY1" fmla="*/ 0 h 994579"/>
                  <a:gd name="connsiteX2" fmla="*/ 22783 w 57542"/>
                  <a:gd name="connsiteY2" fmla="*/ 287128 h 994579"/>
                  <a:gd name="connsiteX3" fmla="*/ 57542 w 57542"/>
                  <a:gd name="connsiteY3" fmla="*/ 321888 h 994579"/>
                  <a:gd name="connsiteX4" fmla="*/ 57542 w 57542"/>
                  <a:gd name="connsiteY4" fmla="*/ 665390 h 994579"/>
                  <a:gd name="connsiteX5" fmla="*/ 17526 w 57542"/>
                  <a:gd name="connsiteY5" fmla="*/ 705115 h 994579"/>
                  <a:gd name="connsiteX6" fmla="*/ 17526 w 57542"/>
                  <a:gd name="connsiteY6" fmla="*/ 994580 h 994579"/>
                  <a:gd name="connsiteX7" fmla="*/ 0 w 57542"/>
                  <a:gd name="connsiteY7" fmla="*/ 994580 h 994579"/>
                  <a:gd name="connsiteX8" fmla="*/ 0 w 57542"/>
                  <a:gd name="connsiteY8" fmla="*/ 697812 h 994579"/>
                  <a:gd name="connsiteX9" fmla="*/ 40017 w 57542"/>
                  <a:gd name="connsiteY9" fmla="*/ 658088 h 994579"/>
                  <a:gd name="connsiteX10" fmla="*/ 40017 w 57542"/>
                  <a:gd name="connsiteY10" fmla="*/ 329190 h 994579"/>
                  <a:gd name="connsiteX11" fmla="*/ 5258 w 57542"/>
                  <a:gd name="connsiteY11" fmla="*/ 294431 h 994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542" h="994579">
                    <a:moveTo>
                      <a:pt x="5258" y="0"/>
                    </a:moveTo>
                    <a:lnTo>
                      <a:pt x="22783" y="0"/>
                    </a:lnTo>
                    <a:lnTo>
                      <a:pt x="22783" y="287128"/>
                    </a:lnTo>
                    <a:lnTo>
                      <a:pt x="57542" y="321888"/>
                    </a:lnTo>
                    <a:lnTo>
                      <a:pt x="57542" y="665390"/>
                    </a:lnTo>
                    <a:lnTo>
                      <a:pt x="17526" y="705115"/>
                    </a:lnTo>
                    <a:lnTo>
                      <a:pt x="17526" y="994580"/>
                    </a:lnTo>
                    <a:lnTo>
                      <a:pt x="0" y="994580"/>
                    </a:lnTo>
                    <a:lnTo>
                      <a:pt x="0" y="697812"/>
                    </a:lnTo>
                    <a:lnTo>
                      <a:pt x="40017" y="658088"/>
                    </a:lnTo>
                    <a:lnTo>
                      <a:pt x="40017" y="329190"/>
                    </a:lnTo>
                    <a:lnTo>
                      <a:pt x="5258" y="294431"/>
                    </a:lnTo>
                    <a:close/>
                  </a:path>
                </a:pathLst>
              </a:custGeom>
              <a:solidFill>
                <a:srgbClr val="00B0F0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EB7DFD6D-8450-40E4-0E9A-C39485512882}"/>
                  </a:ext>
                </a:extLst>
              </p:cNvPr>
              <p:cNvSpPr/>
              <p:nvPr/>
            </p:nvSpPr>
            <p:spPr>
              <a:xfrm>
                <a:off x="6492955" y="1213759"/>
                <a:ext cx="20738" cy="356062"/>
              </a:xfrm>
              <a:custGeom>
                <a:avLst/>
                <a:gdLst>
                  <a:gd name="connsiteX0" fmla="*/ 1169 w 20738"/>
                  <a:gd name="connsiteY0" fmla="*/ 356062 h 356062"/>
                  <a:gd name="connsiteX1" fmla="*/ 20739 w 20738"/>
                  <a:gd name="connsiteY1" fmla="*/ 336492 h 356062"/>
                  <a:gd name="connsiteX2" fmla="*/ 20739 w 20738"/>
                  <a:gd name="connsiteY2" fmla="*/ 20739 h 356062"/>
                  <a:gd name="connsiteX3" fmla="*/ 0 w 20738"/>
                  <a:gd name="connsiteY3" fmla="*/ 0 h 356062"/>
                  <a:gd name="connsiteX4" fmla="*/ 1169 w 20738"/>
                  <a:gd name="connsiteY4" fmla="*/ 356062 h 356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38" h="356062">
                    <a:moveTo>
                      <a:pt x="1169" y="356062"/>
                    </a:moveTo>
                    <a:lnTo>
                      <a:pt x="20739" y="336492"/>
                    </a:lnTo>
                    <a:cubicBezTo>
                      <a:pt x="20739" y="336492"/>
                      <a:pt x="20739" y="23075"/>
                      <a:pt x="20739" y="20739"/>
                    </a:cubicBezTo>
                    <a:cubicBezTo>
                      <a:pt x="20739" y="18110"/>
                      <a:pt x="0" y="0"/>
                      <a:pt x="0" y="0"/>
                    </a:cubicBezTo>
                    <a:lnTo>
                      <a:pt x="1169" y="356062"/>
                    </a:lnTo>
                    <a:close/>
                  </a:path>
                </a:pathLst>
              </a:custGeom>
              <a:solidFill>
                <a:srgbClr val="00FFFF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</p:grpSp>
        <p:grpSp>
          <p:nvGrpSpPr>
            <p:cNvPr id="53" name="图形 2">
              <a:extLst>
                <a:ext uri="{FF2B5EF4-FFF2-40B4-BE49-F238E27FC236}">
                  <a16:creationId xmlns:a16="http://schemas.microsoft.com/office/drawing/2014/main" id="{AB433A35-E343-0B13-628E-9B51DFC6B52B}"/>
                </a:ext>
              </a:extLst>
            </p:cNvPr>
            <p:cNvGrpSpPr/>
            <p:nvPr/>
          </p:nvGrpSpPr>
          <p:grpSpPr>
            <a:xfrm>
              <a:off x="4315336" y="3774279"/>
              <a:ext cx="3600000" cy="1800000"/>
              <a:chOff x="6492955" y="785550"/>
              <a:chExt cx="5698751" cy="1216863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9FE8E8D4-814E-F142-AE07-AEDF15FB9095}"/>
                  </a:ext>
                </a:extLst>
              </p:cNvPr>
              <p:cNvSpPr/>
              <p:nvPr/>
            </p:nvSpPr>
            <p:spPr>
              <a:xfrm>
                <a:off x="6501134" y="785550"/>
                <a:ext cx="5678597" cy="1216863"/>
              </a:xfrm>
              <a:custGeom>
                <a:avLst/>
                <a:gdLst>
                  <a:gd name="connsiteX0" fmla="*/ 5564681 w 5678597"/>
                  <a:gd name="connsiteY0" fmla="*/ 1216863 h 1216863"/>
                  <a:gd name="connsiteX1" fmla="*/ 113917 w 5678597"/>
                  <a:gd name="connsiteY1" fmla="*/ 1216863 h 1216863"/>
                  <a:gd name="connsiteX2" fmla="*/ 0 w 5678597"/>
                  <a:gd name="connsiteY2" fmla="*/ 1102947 h 1216863"/>
                  <a:gd name="connsiteX3" fmla="*/ 0 w 5678597"/>
                  <a:gd name="connsiteY3" fmla="*/ 113917 h 1216863"/>
                  <a:gd name="connsiteX4" fmla="*/ 113917 w 5678597"/>
                  <a:gd name="connsiteY4" fmla="*/ 0 h 1216863"/>
                  <a:gd name="connsiteX5" fmla="*/ 5564681 w 5678597"/>
                  <a:gd name="connsiteY5" fmla="*/ 0 h 1216863"/>
                  <a:gd name="connsiteX6" fmla="*/ 5678598 w 5678597"/>
                  <a:gd name="connsiteY6" fmla="*/ 113917 h 1216863"/>
                  <a:gd name="connsiteX7" fmla="*/ 5678598 w 5678597"/>
                  <a:gd name="connsiteY7" fmla="*/ 1102655 h 1216863"/>
                  <a:gd name="connsiteX8" fmla="*/ 5564681 w 5678597"/>
                  <a:gd name="connsiteY8" fmla="*/ 1216863 h 1216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78597" h="1216863">
                    <a:moveTo>
                      <a:pt x="5564681" y="1216863"/>
                    </a:moveTo>
                    <a:lnTo>
                      <a:pt x="113917" y="1216863"/>
                    </a:lnTo>
                    <a:cubicBezTo>
                      <a:pt x="69518" y="1172465"/>
                      <a:pt x="44398" y="1147345"/>
                      <a:pt x="0" y="1102947"/>
                    </a:cubicBezTo>
                    <a:lnTo>
                      <a:pt x="0" y="113917"/>
                    </a:lnTo>
                    <a:cubicBezTo>
                      <a:pt x="44398" y="69518"/>
                      <a:pt x="69518" y="44398"/>
                      <a:pt x="113917" y="0"/>
                    </a:cubicBezTo>
                    <a:lnTo>
                      <a:pt x="5564681" y="0"/>
                    </a:lnTo>
                    <a:cubicBezTo>
                      <a:pt x="5609080" y="44398"/>
                      <a:pt x="5634200" y="69518"/>
                      <a:pt x="5678598" y="113917"/>
                    </a:cubicBezTo>
                    <a:lnTo>
                      <a:pt x="5678598" y="1102655"/>
                    </a:lnTo>
                    <a:cubicBezTo>
                      <a:pt x="5634200" y="1147345"/>
                      <a:pt x="5609080" y="1172465"/>
                      <a:pt x="5564681" y="1216863"/>
                    </a:cubicBezTo>
                    <a:close/>
                  </a:path>
                </a:pathLst>
              </a:custGeom>
              <a:solidFill>
                <a:srgbClr val="00B0F0">
                  <a:alpha val="40000"/>
                </a:srgbClr>
              </a:solidFill>
              <a:ln w="6350" cap="flat">
                <a:gradFill>
                  <a:gsLst>
                    <a:gs pos="0">
                      <a:srgbClr val="00FFFF"/>
                    </a:gs>
                    <a:gs pos="58000">
                      <a:srgbClr val="00B0F0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4020000" scaled="0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94414023-E9D8-B9E3-8F54-37062F0422B6}"/>
                  </a:ext>
                </a:extLst>
              </p:cNvPr>
              <p:cNvSpPr/>
              <p:nvPr/>
            </p:nvSpPr>
            <p:spPr>
              <a:xfrm>
                <a:off x="12131245" y="899466"/>
                <a:ext cx="57249" cy="994579"/>
              </a:xfrm>
              <a:custGeom>
                <a:avLst/>
                <a:gdLst>
                  <a:gd name="connsiteX0" fmla="*/ 52285 w 57249"/>
                  <a:gd name="connsiteY0" fmla="*/ 994580 h 994579"/>
                  <a:gd name="connsiteX1" fmla="*/ 34759 w 57249"/>
                  <a:gd name="connsiteY1" fmla="*/ 994580 h 994579"/>
                  <a:gd name="connsiteX2" fmla="*/ 34759 w 57249"/>
                  <a:gd name="connsiteY2" fmla="*/ 707452 h 994579"/>
                  <a:gd name="connsiteX3" fmla="*/ 0 w 57249"/>
                  <a:gd name="connsiteY3" fmla="*/ 672692 h 994579"/>
                  <a:gd name="connsiteX4" fmla="*/ 0 w 57249"/>
                  <a:gd name="connsiteY4" fmla="*/ 329190 h 994579"/>
                  <a:gd name="connsiteX5" fmla="*/ 39724 w 57249"/>
                  <a:gd name="connsiteY5" fmla="*/ 289465 h 994579"/>
                  <a:gd name="connsiteX6" fmla="*/ 39724 w 57249"/>
                  <a:gd name="connsiteY6" fmla="*/ 0 h 994579"/>
                  <a:gd name="connsiteX7" fmla="*/ 57249 w 57249"/>
                  <a:gd name="connsiteY7" fmla="*/ 0 h 994579"/>
                  <a:gd name="connsiteX8" fmla="*/ 57249 w 57249"/>
                  <a:gd name="connsiteY8" fmla="*/ 296767 h 994579"/>
                  <a:gd name="connsiteX9" fmla="*/ 17526 w 57249"/>
                  <a:gd name="connsiteY9" fmla="*/ 336492 h 994579"/>
                  <a:gd name="connsiteX10" fmla="*/ 17526 w 57249"/>
                  <a:gd name="connsiteY10" fmla="*/ 665390 h 994579"/>
                  <a:gd name="connsiteX11" fmla="*/ 52285 w 57249"/>
                  <a:gd name="connsiteY11" fmla="*/ 700149 h 994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249" h="994579">
                    <a:moveTo>
                      <a:pt x="52285" y="994580"/>
                    </a:moveTo>
                    <a:lnTo>
                      <a:pt x="34759" y="994580"/>
                    </a:lnTo>
                    <a:lnTo>
                      <a:pt x="34759" y="707452"/>
                    </a:lnTo>
                    <a:lnTo>
                      <a:pt x="0" y="672692"/>
                    </a:lnTo>
                    <a:lnTo>
                      <a:pt x="0" y="329190"/>
                    </a:lnTo>
                    <a:lnTo>
                      <a:pt x="39724" y="289465"/>
                    </a:lnTo>
                    <a:lnTo>
                      <a:pt x="39724" y="0"/>
                    </a:lnTo>
                    <a:lnTo>
                      <a:pt x="57249" y="0"/>
                    </a:lnTo>
                    <a:lnTo>
                      <a:pt x="57249" y="296767"/>
                    </a:lnTo>
                    <a:lnTo>
                      <a:pt x="17526" y="336492"/>
                    </a:lnTo>
                    <a:lnTo>
                      <a:pt x="17526" y="665390"/>
                    </a:lnTo>
                    <a:lnTo>
                      <a:pt x="52285" y="700149"/>
                    </a:lnTo>
                    <a:close/>
                  </a:path>
                </a:pathLst>
              </a:custGeom>
              <a:solidFill>
                <a:srgbClr val="00B0F0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B15E893A-050C-0E8C-3800-197C2371FDF0}"/>
                  </a:ext>
                </a:extLst>
              </p:cNvPr>
              <p:cNvSpPr/>
              <p:nvPr/>
            </p:nvSpPr>
            <p:spPr>
              <a:xfrm>
                <a:off x="12170968" y="1223690"/>
                <a:ext cx="20738" cy="356062"/>
              </a:xfrm>
              <a:custGeom>
                <a:avLst/>
                <a:gdLst>
                  <a:gd name="connsiteX0" fmla="*/ 19571 w 20738"/>
                  <a:gd name="connsiteY0" fmla="*/ 0 h 356062"/>
                  <a:gd name="connsiteX1" fmla="*/ 0 w 20738"/>
                  <a:gd name="connsiteY1" fmla="*/ 19570 h 356062"/>
                  <a:gd name="connsiteX2" fmla="*/ 0 w 20738"/>
                  <a:gd name="connsiteY2" fmla="*/ 335324 h 356062"/>
                  <a:gd name="connsiteX3" fmla="*/ 20739 w 20738"/>
                  <a:gd name="connsiteY3" fmla="*/ 356062 h 356062"/>
                  <a:gd name="connsiteX4" fmla="*/ 19571 w 20738"/>
                  <a:gd name="connsiteY4" fmla="*/ 0 h 356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38" h="356062">
                    <a:moveTo>
                      <a:pt x="19571" y="0"/>
                    </a:moveTo>
                    <a:lnTo>
                      <a:pt x="0" y="19570"/>
                    </a:lnTo>
                    <a:cubicBezTo>
                      <a:pt x="0" y="19570"/>
                      <a:pt x="0" y="332987"/>
                      <a:pt x="0" y="335324"/>
                    </a:cubicBezTo>
                    <a:cubicBezTo>
                      <a:pt x="0" y="337953"/>
                      <a:pt x="20739" y="356062"/>
                      <a:pt x="20739" y="356062"/>
                    </a:cubicBezTo>
                    <a:lnTo>
                      <a:pt x="19571" y="0"/>
                    </a:lnTo>
                    <a:close/>
                  </a:path>
                </a:pathLst>
              </a:custGeom>
              <a:solidFill>
                <a:srgbClr val="00FFFF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F01FEAB6-E07E-CF89-19D1-8AE032899356}"/>
                  </a:ext>
                </a:extLst>
              </p:cNvPr>
              <p:cNvSpPr/>
              <p:nvPr/>
            </p:nvSpPr>
            <p:spPr>
              <a:xfrm>
                <a:off x="6496168" y="899466"/>
                <a:ext cx="57542" cy="994579"/>
              </a:xfrm>
              <a:custGeom>
                <a:avLst/>
                <a:gdLst>
                  <a:gd name="connsiteX0" fmla="*/ 5258 w 57542"/>
                  <a:gd name="connsiteY0" fmla="*/ 0 h 994579"/>
                  <a:gd name="connsiteX1" fmla="*/ 22783 w 57542"/>
                  <a:gd name="connsiteY1" fmla="*/ 0 h 994579"/>
                  <a:gd name="connsiteX2" fmla="*/ 22783 w 57542"/>
                  <a:gd name="connsiteY2" fmla="*/ 287128 h 994579"/>
                  <a:gd name="connsiteX3" fmla="*/ 57542 w 57542"/>
                  <a:gd name="connsiteY3" fmla="*/ 321888 h 994579"/>
                  <a:gd name="connsiteX4" fmla="*/ 57542 w 57542"/>
                  <a:gd name="connsiteY4" fmla="*/ 665390 h 994579"/>
                  <a:gd name="connsiteX5" fmla="*/ 17526 w 57542"/>
                  <a:gd name="connsiteY5" fmla="*/ 705115 h 994579"/>
                  <a:gd name="connsiteX6" fmla="*/ 17526 w 57542"/>
                  <a:gd name="connsiteY6" fmla="*/ 994580 h 994579"/>
                  <a:gd name="connsiteX7" fmla="*/ 0 w 57542"/>
                  <a:gd name="connsiteY7" fmla="*/ 994580 h 994579"/>
                  <a:gd name="connsiteX8" fmla="*/ 0 w 57542"/>
                  <a:gd name="connsiteY8" fmla="*/ 697812 h 994579"/>
                  <a:gd name="connsiteX9" fmla="*/ 40017 w 57542"/>
                  <a:gd name="connsiteY9" fmla="*/ 658088 h 994579"/>
                  <a:gd name="connsiteX10" fmla="*/ 40017 w 57542"/>
                  <a:gd name="connsiteY10" fmla="*/ 329190 h 994579"/>
                  <a:gd name="connsiteX11" fmla="*/ 5258 w 57542"/>
                  <a:gd name="connsiteY11" fmla="*/ 294431 h 994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542" h="994579">
                    <a:moveTo>
                      <a:pt x="5258" y="0"/>
                    </a:moveTo>
                    <a:lnTo>
                      <a:pt x="22783" y="0"/>
                    </a:lnTo>
                    <a:lnTo>
                      <a:pt x="22783" y="287128"/>
                    </a:lnTo>
                    <a:lnTo>
                      <a:pt x="57542" y="321888"/>
                    </a:lnTo>
                    <a:lnTo>
                      <a:pt x="57542" y="665390"/>
                    </a:lnTo>
                    <a:lnTo>
                      <a:pt x="17526" y="705115"/>
                    </a:lnTo>
                    <a:lnTo>
                      <a:pt x="17526" y="994580"/>
                    </a:lnTo>
                    <a:lnTo>
                      <a:pt x="0" y="994580"/>
                    </a:lnTo>
                    <a:lnTo>
                      <a:pt x="0" y="697812"/>
                    </a:lnTo>
                    <a:lnTo>
                      <a:pt x="40017" y="658088"/>
                    </a:lnTo>
                    <a:lnTo>
                      <a:pt x="40017" y="329190"/>
                    </a:lnTo>
                    <a:lnTo>
                      <a:pt x="5258" y="294431"/>
                    </a:lnTo>
                    <a:close/>
                  </a:path>
                </a:pathLst>
              </a:custGeom>
              <a:solidFill>
                <a:srgbClr val="00B0F0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EBBB4C43-C739-B6EC-2ABE-EE8485778F02}"/>
                  </a:ext>
                </a:extLst>
              </p:cNvPr>
              <p:cNvSpPr/>
              <p:nvPr/>
            </p:nvSpPr>
            <p:spPr>
              <a:xfrm>
                <a:off x="6492955" y="1213759"/>
                <a:ext cx="20738" cy="356062"/>
              </a:xfrm>
              <a:custGeom>
                <a:avLst/>
                <a:gdLst>
                  <a:gd name="connsiteX0" fmla="*/ 1169 w 20738"/>
                  <a:gd name="connsiteY0" fmla="*/ 356062 h 356062"/>
                  <a:gd name="connsiteX1" fmla="*/ 20739 w 20738"/>
                  <a:gd name="connsiteY1" fmla="*/ 336492 h 356062"/>
                  <a:gd name="connsiteX2" fmla="*/ 20739 w 20738"/>
                  <a:gd name="connsiteY2" fmla="*/ 20739 h 356062"/>
                  <a:gd name="connsiteX3" fmla="*/ 0 w 20738"/>
                  <a:gd name="connsiteY3" fmla="*/ 0 h 356062"/>
                  <a:gd name="connsiteX4" fmla="*/ 1169 w 20738"/>
                  <a:gd name="connsiteY4" fmla="*/ 356062 h 356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38" h="356062">
                    <a:moveTo>
                      <a:pt x="1169" y="356062"/>
                    </a:moveTo>
                    <a:lnTo>
                      <a:pt x="20739" y="336492"/>
                    </a:lnTo>
                    <a:cubicBezTo>
                      <a:pt x="20739" y="336492"/>
                      <a:pt x="20739" y="23075"/>
                      <a:pt x="20739" y="20739"/>
                    </a:cubicBezTo>
                    <a:cubicBezTo>
                      <a:pt x="20739" y="18110"/>
                      <a:pt x="0" y="0"/>
                      <a:pt x="0" y="0"/>
                    </a:cubicBezTo>
                    <a:lnTo>
                      <a:pt x="1169" y="356062"/>
                    </a:lnTo>
                    <a:close/>
                  </a:path>
                </a:pathLst>
              </a:custGeom>
              <a:solidFill>
                <a:srgbClr val="00FFFF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</p:grpSp>
        <p:grpSp>
          <p:nvGrpSpPr>
            <p:cNvPr id="59" name="图形 2">
              <a:extLst>
                <a:ext uri="{FF2B5EF4-FFF2-40B4-BE49-F238E27FC236}">
                  <a16:creationId xmlns:a16="http://schemas.microsoft.com/office/drawing/2014/main" id="{5FEDD857-5EC0-FDB2-3854-55F9735043D1}"/>
                </a:ext>
              </a:extLst>
            </p:cNvPr>
            <p:cNvGrpSpPr/>
            <p:nvPr/>
          </p:nvGrpSpPr>
          <p:grpSpPr>
            <a:xfrm>
              <a:off x="8247474" y="3774279"/>
              <a:ext cx="3600000" cy="1800000"/>
              <a:chOff x="6492955" y="785550"/>
              <a:chExt cx="5698751" cy="1216863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7BBBA43B-8461-CD64-9C19-5C3BD62CB990}"/>
                  </a:ext>
                </a:extLst>
              </p:cNvPr>
              <p:cNvSpPr/>
              <p:nvPr/>
            </p:nvSpPr>
            <p:spPr>
              <a:xfrm>
                <a:off x="6501134" y="785550"/>
                <a:ext cx="5678597" cy="1216863"/>
              </a:xfrm>
              <a:custGeom>
                <a:avLst/>
                <a:gdLst>
                  <a:gd name="connsiteX0" fmla="*/ 5564681 w 5678597"/>
                  <a:gd name="connsiteY0" fmla="*/ 1216863 h 1216863"/>
                  <a:gd name="connsiteX1" fmla="*/ 113917 w 5678597"/>
                  <a:gd name="connsiteY1" fmla="*/ 1216863 h 1216863"/>
                  <a:gd name="connsiteX2" fmla="*/ 0 w 5678597"/>
                  <a:gd name="connsiteY2" fmla="*/ 1102947 h 1216863"/>
                  <a:gd name="connsiteX3" fmla="*/ 0 w 5678597"/>
                  <a:gd name="connsiteY3" fmla="*/ 113917 h 1216863"/>
                  <a:gd name="connsiteX4" fmla="*/ 113917 w 5678597"/>
                  <a:gd name="connsiteY4" fmla="*/ 0 h 1216863"/>
                  <a:gd name="connsiteX5" fmla="*/ 5564681 w 5678597"/>
                  <a:gd name="connsiteY5" fmla="*/ 0 h 1216863"/>
                  <a:gd name="connsiteX6" fmla="*/ 5678598 w 5678597"/>
                  <a:gd name="connsiteY6" fmla="*/ 113917 h 1216863"/>
                  <a:gd name="connsiteX7" fmla="*/ 5678598 w 5678597"/>
                  <a:gd name="connsiteY7" fmla="*/ 1102655 h 1216863"/>
                  <a:gd name="connsiteX8" fmla="*/ 5564681 w 5678597"/>
                  <a:gd name="connsiteY8" fmla="*/ 1216863 h 1216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78597" h="1216863">
                    <a:moveTo>
                      <a:pt x="5564681" y="1216863"/>
                    </a:moveTo>
                    <a:lnTo>
                      <a:pt x="113917" y="1216863"/>
                    </a:lnTo>
                    <a:cubicBezTo>
                      <a:pt x="69518" y="1172465"/>
                      <a:pt x="44398" y="1147345"/>
                      <a:pt x="0" y="1102947"/>
                    </a:cubicBezTo>
                    <a:lnTo>
                      <a:pt x="0" y="113917"/>
                    </a:lnTo>
                    <a:cubicBezTo>
                      <a:pt x="44398" y="69518"/>
                      <a:pt x="69518" y="44398"/>
                      <a:pt x="113917" y="0"/>
                    </a:cubicBezTo>
                    <a:lnTo>
                      <a:pt x="5564681" y="0"/>
                    </a:lnTo>
                    <a:cubicBezTo>
                      <a:pt x="5609080" y="44398"/>
                      <a:pt x="5634200" y="69518"/>
                      <a:pt x="5678598" y="113917"/>
                    </a:cubicBezTo>
                    <a:lnTo>
                      <a:pt x="5678598" y="1102655"/>
                    </a:lnTo>
                    <a:cubicBezTo>
                      <a:pt x="5634200" y="1147345"/>
                      <a:pt x="5609080" y="1172465"/>
                      <a:pt x="5564681" y="1216863"/>
                    </a:cubicBezTo>
                    <a:close/>
                  </a:path>
                </a:pathLst>
              </a:custGeom>
              <a:solidFill>
                <a:srgbClr val="00B0F0">
                  <a:alpha val="40000"/>
                </a:srgbClr>
              </a:solidFill>
              <a:ln w="6350" cap="flat">
                <a:gradFill>
                  <a:gsLst>
                    <a:gs pos="0">
                      <a:srgbClr val="00FFFF"/>
                    </a:gs>
                    <a:gs pos="58000">
                      <a:srgbClr val="00B0F0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4020000" scaled="0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2E329D3F-0CCA-EE22-B4F0-842803A885B3}"/>
                  </a:ext>
                </a:extLst>
              </p:cNvPr>
              <p:cNvSpPr/>
              <p:nvPr/>
            </p:nvSpPr>
            <p:spPr>
              <a:xfrm>
                <a:off x="12131245" y="899466"/>
                <a:ext cx="57249" cy="994579"/>
              </a:xfrm>
              <a:custGeom>
                <a:avLst/>
                <a:gdLst>
                  <a:gd name="connsiteX0" fmla="*/ 52285 w 57249"/>
                  <a:gd name="connsiteY0" fmla="*/ 994580 h 994579"/>
                  <a:gd name="connsiteX1" fmla="*/ 34759 w 57249"/>
                  <a:gd name="connsiteY1" fmla="*/ 994580 h 994579"/>
                  <a:gd name="connsiteX2" fmla="*/ 34759 w 57249"/>
                  <a:gd name="connsiteY2" fmla="*/ 707452 h 994579"/>
                  <a:gd name="connsiteX3" fmla="*/ 0 w 57249"/>
                  <a:gd name="connsiteY3" fmla="*/ 672692 h 994579"/>
                  <a:gd name="connsiteX4" fmla="*/ 0 w 57249"/>
                  <a:gd name="connsiteY4" fmla="*/ 329190 h 994579"/>
                  <a:gd name="connsiteX5" fmla="*/ 39724 w 57249"/>
                  <a:gd name="connsiteY5" fmla="*/ 289465 h 994579"/>
                  <a:gd name="connsiteX6" fmla="*/ 39724 w 57249"/>
                  <a:gd name="connsiteY6" fmla="*/ 0 h 994579"/>
                  <a:gd name="connsiteX7" fmla="*/ 57249 w 57249"/>
                  <a:gd name="connsiteY7" fmla="*/ 0 h 994579"/>
                  <a:gd name="connsiteX8" fmla="*/ 57249 w 57249"/>
                  <a:gd name="connsiteY8" fmla="*/ 296767 h 994579"/>
                  <a:gd name="connsiteX9" fmla="*/ 17526 w 57249"/>
                  <a:gd name="connsiteY9" fmla="*/ 336492 h 994579"/>
                  <a:gd name="connsiteX10" fmla="*/ 17526 w 57249"/>
                  <a:gd name="connsiteY10" fmla="*/ 665390 h 994579"/>
                  <a:gd name="connsiteX11" fmla="*/ 52285 w 57249"/>
                  <a:gd name="connsiteY11" fmla="*/ 700149 h 994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249" h="994579">
                    <a:moveTo>
                      <a:pt x="52285" y="994580"/>
                    </a:moveTo>
                    <a:lnTo>
                      <a:pt x="34759" y="994580"/>
                    </a:lnTo>
                    <a:lnTo>
                      <a:pt x="34759" y="707452"/>
                    </a:lnTo>
                    <a:lnTo>
                      <a:pt x="0" y="672692"/>
                    </a:lnTo>
                    <a:lnTo>
                      <a:pt x="0" y="329190"/>
                    </a:lnTo>
                    <a:lnTo>
                      <a:pt x="39724" y="289465"/>
                    </a:lnTo>
                    <a:lnTo>
                      <a:pt x="39724" y="0"/>
                    </a:lnTo>
                    <a:lnTo>
                      <a:pt x="57249" y="0"/>
                    </a:lnTo>
                    <a:lnTo>
                      <a:pt x="57249" y="296767"/>
                    </a:lnTo>
                    <a:lnTo>
                      <a:pt x="17526" y="336492"/>
                    </a:lnTo>
                    <a:lnTo>
                      <a:pt x="17526" y="665390"/>
                    </a:lnTo>
                    <a:lnTo>
                      <a:pt x="52285" y="700149"/>
                    </a:lnTo>
                    <a:close/>
                  </a:path>
                </a:pathLst>
              </a:custGeom>
              <a:solidFill>
                <a:srgbClr val="00B0F0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66CDE644-A238-927E-04E8-4C09BAB48CFC}"/>
                  </a:ext>
                </a:extLst>
              </p:cNvPr>
              <p:cNvSpPr/>
              <p:nvPr/>
            </p:nvSpPr>
            <p:spPr>
              <a:xfrm>
                <a:off x="12170968" y="1223690"/>
                <a:ext cx="20738" cy="356062"/>
              </a:xfrm>
              <a:custGeom>
                <a:avLst/>
                <a:gdLst>
                  <a:gd name="connsiteX0" fmla="*/ 19571 w 20738"/>
                  <a:gd name="connsiteY0" fmla="*/ 0 h 356062"/>
                  <a:gd name="connsiteX1" fmla="*/ 0 w 20738"/>
                  <a:gd name="connsiteY1" fmla="*/ 19570 h 356062"/>
                  <a:gd name="connsiteX2" fmla="*/ 0 w 20738"/>
                  <a:gd name="connsiteY2" fmla="*/ 335324 h 356062"/>
                  <a:gd name="connsiteX3" fmla="*/ 20739 w 20738"/>
                  <a:gd name="connsiteY3" fmla="*/ 356062 h 356062"/>
                  <a:gd name="connsiteX4" fmla="*/ 19571 w 20738"/>
                  <a:gd name="connsiteY4" fmla="*/ 0 h 356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38" h="356062">
                    <a:moveTo>
                      <a:pt x="19571" y="0"/>
                    </a:moveTo>
                    <a:lnTo>
                      <a:pt x="0" y="19570"/>
                    </a:lnTo>
                    <a:cubicBezTo>
                      <a:pt x="0" y="19570"/>
                      <a:pt x="0" y="332987"/>
                      <a:pt x="0" y="335324"/>
                    </a:cubicBezTo>
                    <a:cubicBezTo>
                      <a:pt x="0" y="337953"/>
                      <a:pt x="20739" y="356062"/>
                      <a:pt x="20739" y="356062"/>
                    </a:cubicBezTo>
                    <a:lnTo>
                      <a:pt x="19571" y="0"/>
                    </a:lnTo>
                    <a:close/>
                  </a:path>
                </a:pathLst>
              </a:custGeom>
              <a:solidFill>
                <a:srgbClr val="00FFFF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E161EFD8-7DCE-9345-53CF-293CBEEA01A0}"/>
                  </a:ext>
                </a:extLst>
              </p:cNvPr>
              <p:cNvSpPr/>
              <p:nvPr/>
            </p:nvSpPr>
            <p:spPr>
              <a:xfrm>
                <a:off x="6496168" y="899466"/>
                <a:ext cx="57542" cy="994579"/>
              </a:xfrm>
              <a:custGeom>
                <a:avLst/>
                <a:gdLst>
                  <a:gd name="connsiteX0" fmla="*/ 5258 w 57542"/>
                  <a:gd name="connsiteY0" fmla="*/ 0 h 994579"/>
                  <a:gd name="connsiteX1" fmla="*/ 22783 w 57542"/>
                  <a:gd name="connsiteY1" fmla="*/ 0 h 994579"/>
                  <a:gd name="connsiteX2" fmla="*/ 22783 w 57542"/>
                  <a:gd name="connsiteY2" fmla="*/ 287128 h 994579"/>
                  <a:gd name="connsiteX3" fmla="*/ 57542 w 57542"/>
                  <a:gd name="connsiteY3" fmla="*/ 321888 h 994579"/>
                  <a:gd name="connsiteX4" fmla="*/ 57542 w 57542"/>
                  <a:gd name="connsiteY4" fmla="*/ 665390 h 994579"/>
                  <a:gd name="connsiteX5" fmla="*/ 17526 w 57542"/>
                  <a:gd name="connsiteY5" fmla="*/ 705115 h 994579"/>
                  <a:gd name="connsiteX6" fmla="*/ 17526 w 57542"/>
                  <a:gd name="connsiteY6" fmla="*/ 994580 h 994579"/>
                  <a:gd name="connsiteX7" fmla="*/ 0 w 57542"/>
                  <a:gd name="connsiteY7" fmla="*/ 994580 h 994579"/>
                  <a:gd name="connsiteX8" fmla="*/ 0 w 57542"/>
                  <a:gd name="connsiteY8" fmla="*/ 697812 h 994579"/>
                  <a:gd name="connsiteX9" fmla="*/ 40017 w 57542"/>
                  <a:gd name="connsiteY9" fmla="*/ 658088 h 994579"/>
                  <a:gd name="connsiteX10" fmla="*/ 40017 w 57542"/>
                  <a:gd name="connsiteY10" fmla="*/ 329190 h 994579"/>
                  <a:gd name="connsiteX11" fmla="*/ 5258 w 57542"/>
                  <a:gd name="connsiteY11" fmla="*/ 294431 h 994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542" h="994579">
                    <a:moveTo>
                      <a:pt x="5258" y="0"/>
                    </a:moveTo>
                    <a:lnTo>
                      <a:pt x="22783" y="0"/>
                    </a:lnTo>
                    <a:lnTo>
                      <a:pt x="22783" y="287128"/>
                    </a:lnTo>
                    <a:lnTo>
                      <a:pt x="57542" y="321888"/>
                    </a:lnTo>
                    <a:lnTo>
                      <a:pt x="57542" y="665390"/>
                    </a:lnTo>
                    <a:lnTo>
                      <a:pt x="17526" y="705115"/>
                    </a:lnTo>
                    <a:lnTo>
                      <a:pt x="17526" y="994580"/>
                    </a:lnTo>
                    <a:lnTo>
                      <a:pt x="0" y="994580"/>
                    </a:lnTo>
                    <a:lnTo>
                      <a:pt x="0" y="697812"/>
                    </a:lnTo>
                    <a:lnTo>
                      <a:pt x="40017" y="658088"/>
                    </a:lnTo>
                    <a:lnTo>
                      <a:pt x="40017" y="329190"/>
                    </a:lnTo>
                    <a:lnTo>
                      <a:pt x="5258" y="294431"/>
                    </a:lnTo>
                    <a:close/>
                  </a:path>
                </a:pathLst>
              </a:custGeom>
              <a:solidFill>
                <a:srgbClr val="00B0F0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C0B2A13E-313B-A299-AAAC-19AE0E25983A}"/>
                  </a:ext>
                </a:extLst>
              </p:cNvPr>
              <p:cNvSpPr/>
              <p:nvPr/>
            </p:nvSpPr>
            <p:spPr>
              <a:xfrm>
                <a:off x="6492955" y="1213759"/>
                <a:ext cx="20738" cy="356062"/>
              </a:xfrm>
              <a:custGeom>
                <a:avLst/>
                <a:gdLst>
                  <a:gd name="connsiteX0" fmla="*/ 1169 w 20738"/>
                  <a:gd name="connsiteY0" fmla="*/ 356062 h 356062"/>
                  <a:gd name="connsiteX1" fmla="*/ 20739 w 20738"/>
                  <a:gd name="connsiteY1" fmla="*/ 336492 h 356062"/>
                  <a:gd name="connsiteX2" fmla="*/ 20739 w 20738"/>
                  <a:gd name="connsiteY2" fmla="*/ 20739 h 356062"/>
                  <a:gd name="connsiteX3" fmla="*/ 0 w 20738"/>
                  <a:gd name="connsiteY3" fmla="*/ 0 h 356062"/>
                  <a:gd name="connsiteX4" fmla="*/ 1169 w 20738"/>
                  <a:gd name="connsiteY4" fmla="*/ 356062 h 356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38" h="356062">
                    <a:moveTo>
                      <a:pt x="1169" y="356062"/>
                    </a:moveTo>
                    <a:lnTo>
                      <a:pt x="20739" y="336492"/>
                    </a:lnTo>
                    <a:cubicBezTo>
                      <a:pt x="20739" y="336492"/>
                      <a:pt x="20739" y="23075"/>
                      <a:pt x="20739" y="20739"/>
                    </a:cubicBezTo>
                    <a:cubicBezTo>
                      <a:pt x="20739" y="18110"/>
                      <a:pt x="0" y="0"/>
                      <a:pt x="0" y="0"/>
                    </a:cubicBezTo>
                    <a:lnTo>
                      <a:pt x="1169" y="356062"/>
                    </a:lnTo>
                    <a:close/>
                  </a:path>
                </a:pathLst>
              </a:custGeom>
              <a:solidFill>
                <a:srgbClr val="00FFFF"/>
              </a:solidFill>
              <a:ln w="29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汉仪正圆 55简" panose="00020600040101010101" charset="-122"/>
                  <a:ea typeface="汉仪正圆 55简" panose="00020600040101010101" charset="-122"/>
                  <a:cs typeface="+mn-cs"/>
                </a:endParaRPr>
              </a:p>
            </p:txBody>
          </p:sp>
        </p:grpSp>
      </p:grpSp>
      <p:sp>
        <p:nvSpPr>
          <p:cNvPr id="19" name="文本框 18"/>
          <p:cNvSpPr txBox="1"/>
          <p:nvPr/>
        </p:nvSpPr>
        <p:spPr>
          <a:xfrm>
            <a:off x="512955" y="3870120"/>
            <a:ext cx="3672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全国大学生服务外包创新创业大赛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全国三等奖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团队技术人员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  <a:sym typeface="+mn-ea"/>
            </a:endParaRPr>
          </a:p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  <a:sym typeface="+mn-ea"/>
              </a:rPr>
              <a:t>浙江省挑战杯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  <a:sym typeface="+mn-ea"/>
              </a:rPr>
              <a:t>大学生课外学术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  <a:sym typeface="+mn-ea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  <a:sym typeface="+mn-ea"/>
              </a:rPr>
              <a:t>科技作品竞赛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  <a:sym typeface="+mn-ea"/>
              </a:rPr>
              <a:t>金奖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  <a:sym typeface="+mn-ea"/>
              </a:rPr>
              <a:t>团队技术人员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拥有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四项软件著作权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与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两项受通发明专利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31018" y="3870120"/>
            <a:ext cx="3672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《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中国图象图形学报</a:t>
            </a:r>
            <a:r>
              <a:rPr lang="en-US" altLang="zh-CN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</a:t>
            </a:r>
          </a:p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一级期刊论文投稿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  <a:sym typeface="+mn-ea"/>
              </a:rPr>
              <a:t>浙江省挑战杯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  <a:sym typeface="+mn-ea"/>
              </a:rPr>
              <a:t>大学生课外学术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  <a:sym typeface="+mn-ea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  <a:sym typeface="+mn-ea"/>
              </a:rPr>
              <a:t>科技作品竞赛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  <a:sym typeface="+mn-ea"/>
              </a:rPr>
              <a:t>金奖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  <a:sym typeface="+mn-ea"/>
              </a:rPr>
              <a:t>团队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  <a:sym typeface="+mn-ea"/>
              </a:rPr>
              <a:t>技术负责人</a:t>
            </a:r>
          </a:p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主持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浙江省大学生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创新创业训练计划项目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46955" y="3883773"/>
            <a:ext cx="367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  <a:sym typeface="+mn-ea"/>
              </a:rPr>
              <a:t>浙江省挑战杯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  <a:sym typeface="+mn-ea"/>
              </a:rPr>
              <a:t>大学生课外学术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  <a:sym typeface="+mn-ea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  <a:sym typeface="+mn-ea"/>
              </a:rPr>
              <a:t>科技作品竞赛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  <a:sym typeface="+mn-ea"/>
              </a:rPr>
              <a:t>银奖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  <a:sym typeface="+mn-ea"/>
              </a:rPr>
              <a:t>团队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  <a:sym typeface="+mn-ea"/>
              </a:rPr>
              <a:t>技术负责人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拥有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三项独立软件著作权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与</a:t>
            </a:r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两项受通发明专利</a:t>
            </a:r>
            <a:endParaRPr lang="en-US" altLang="zh-CN" sz="16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+mn-ea"/>
              <a:cs typeface="阿里巴巴普惠体 B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阿里巴巴普惠体 B" panose="00020600040101010101" pitchFamily="18" charset="-122"/>
              </a:rPr>
              <a:t>主持</a:t>
            </a:r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浙江省大学生创新创业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训练计划与新苗人才计划项目</a:t>
            </a:r>
            <a:endParaRPr lang="en-US" altLang="zh-CN" sz="1600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</p:txBody>
      </p:sp>
      <p:pic>
        <p:nvPicPr>
          <p:cNvPr id="18" name="图片 17" descr="徽标&#10;&#10;AI 生成的内容可能不正确。">
            <a:extLst>
              <a:ext uri="{FF2B5EF4-FFF2-40B4-BE49-F238E27FC236}">
                <a16:creationId xmlns:a16="http://schemas.microsoft.com/office/drawing/2014/main" id="{973EE8B5-65FF-110C-3E72-D1F6C8404540}"/>
              </a:ext>
            </a:extLst>
          </p:cNvPr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E31306C-291F-E2EB-414F-AB7700263FE9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人员组织框架与技术积累</a:t>
            </a:r>
          </a:p>
        </p:txBody>
      </p:sp>
      <p:sp>
        <p:nvSpPr>
          <p:cNvPr id="4" name="矩形: 圆角 38">
            <a:extLst>
              <a:ext uri="{FF2B5EF4-FFF2-40B4-BE49-F238E27FC236}">
                <a16:creationId xmlns:a16="http://schemas.microsoft.com/office/drawing/2014/main" id="{7E9682D0-5790-D0EC-7865-5AEF4D3F9D7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汇聚星芒，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爝火成炬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：谋求团队协作的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最大合力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F4FAD79-2549-AD4A-2C80-C29789D6D3F7}"/>
              </a:ext>
            </a:extLst>
          </p:cNvPr>
          <p:cNvGrpSpPr/>
          <p:nvPr/>
        </p:nvGrpSpPr>
        <p:grpSpPr>
          <a:xfrm>
            <a:off x="626633" y="1193627"/>
            <a:ext cx="3745160" cy="914400"/>
            <a:chOff x="191924" y="3664941"/>
            <a:chExt cx="3745160" cy="914400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E24251D1-0524-30A6-1CB9-72F46387D974}"/>
                </a:ext>
              </a:extLst>
            </p:cNvPr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191924" y="3664941"/>
              <a:ext cx="914400" cy="914400"/>
            </a:xfrm>
            <a:prstGeom prst="rect">
              <a:avLst/>
            </a:prstGeom>
          </p:spPr>
        </p:pic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DAE3DFE-4322-25BB-6882-EEA31D28AAD0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1106324" y="3664941"/>
              <a:ext cx="2830760" cy="9144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小王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技术负责人（前端）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软件工程专业</a:t>
              </a:r>
              <a:endParaRPr lang="zh-CN" altLang="en-US" b="1" dirty="0"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2F136F18-3CF6-445D-7D7E-DACD120A13DA}"/>
              </a:ext>
            </a:extLst>
          </p:cNvPr>
          <p:cNvGrpSpPr/>
          <p:nvPr/>
        </p:nvGrpSpPr>
        <p:grpSpPr>
          <a:xfrm>
            <a:off x="4499200" y="1169058"/>
            <a:ext cx="3740820" cy="916587"/>
            <a:chOff x="4167034" y="3693618"/>
            <a:chExt cx="3740820" cy="916587"/>
          </a:xfrm>
        </p:grpSpPr>
        <p:pic>
          <p:nvPicPr>
            <p:cNvPr id="26" name="图片 25" descr="绿色的标志&#10;&#10;AI 生成的内容可能不正确。">
              <a:extLst>
                <a:ext uri="{FF2B5EF4-FFF2-40B4-BE49-F238E27FC236}">
                  <a16:creationId xmlns:a16="http://schemas.microsoft.com/office/drawing/2014/main" id="{44252879-450C-902A-F355-3292FF8C632A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034" y="3695805"/>
              <a:ext cx="914400" cy="914400"/>
            </a:xfrm>
            <a:prstGeom prst="rect">
              <a:avLst/>
            </a:prstGeom>
          </p:spPr>
        </p:pic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ED7F31A-2FB6-7957-C404-96402D05308E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5081434" y="3693618"/>
              <a:ext cx="2826420" cy="9144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小沈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技术负责人（后端）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软件工程专业</a:t>
              </a:r>
              <a:endParaRPr lang="zh-CN" altLang="en-US" b="1" dirty="0"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60FC00B-2B8D-65A0-0FE2-10D21A8860EB}"/>
              </a:ext>
            </a:extLst>
          </p:cNvPr>
          <p:cNvGrpSpPr/>
          <p:nvPr/>
        </p:nvGrpSpPr>
        <p:grpSpPr>
          <a:xfrm>
            <a:off x="8342028" y="1156125"/>
            <a:ext cx="3748487" cy="922776"/>
            <a:chOff x="8251589" y="3671720"/>
            <a:chExt cx="3748487" cy="922776"/>
          </a:xfrm>
        </p:grpSpPr>
        <p:pic>
          <p:nvPicPr>
            <p:cNvPr id="30" name="图片 29" descr="卡通人物&#10;&#10;AI 生成的内容可能不正确。">
              <a:extLst>
                <a:ext uri="{FF2B5EF4-FFF2-40B4-BE49-F238E27FC236}">
                  <a16:creationId xmlns:a16="http://schemas.microsoft.com/office/drawing/2014/main" id="{B0E9AA49-58D2-B256-0884-FA17D8169500}"/>
                </a:ext>
              </a:extLst>
            </p:cNvPr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51589" y="3671720"/>
              <a:ext cx="914400" cy="914400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5D8CC2A-B05A-91AC-E400-D671BFF1F73B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9180280" y="3680096"/>
              <a:ext cx="2819796" cy="9144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小张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产品经理</a:t>
              </a:r>
              <a:endParaRPr lang="en-US" altLang="zh-CN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  <a:p>
              <a:r>
                <a:rPr lang="zh-CN" altLang="en-US" b="1" dirty="0">
                  <a:solidFill>
                    <a:schemeClr val="bg1"/>
                  </a:solidFill>
                  <a:latin typeface="钉钉进步体" panose="00020600040101010101" pitchFamily="18" charset="-122"/>
                  <a:ea typeface="钉钉进步体" panose="00020600040101010101" pitchFamily="18" charset="-122"/>
                </a:rPr>
                <a:t>计算机科学与技术专业</a:t>
              </a:r>
              <a:endParaRPr lang="zh-CN" altLang="en-US" dirty="0">
                <a:latin typeface="钉钉进步体" panose="00020600040101010101" pitchFamily="18" charset="-122"/>
                <a:ea typeface="钉钉进步体" panose="00020600040101010101" pitchFamily="18" charset="-122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96D8370B-A186-8240-FA51-089A2F65463B}"/>
              </a:ext>
            </a:extLst>
          </p:cNvPr>
          <p:cNvSpPr txBox="1"/>
          <p:nvPr/>
        </p:nvSpPr>
        <p:spPr>
          <a:xfrm>
            <a:off x="307630" y="2355521"/>
            <a:ext cx="3960000" cy="10714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基于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Ant Design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进行 </a:t>
            </a:r>
            <a:r>
              <a:rPr lang="en-US" altLang="zh-CN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UI 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开发设计；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实现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游戏化交互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等核心体验；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优化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多端适配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与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动效反馈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AF78F12-B99B-807E-DA13-2590E2CF158E}"/>
              </a:ext>
            </a:extLst>
          </p:cNvPr>
          <p:cNvSpPr txBox="1"/>
          <p:nvPr/>
        </p:nvSpPr>
        <p:spPr>
          <a:xfrm>
            <a:off x="4190295" y="2362952"/>
            <a:ext cx="3960000" cy="10714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对接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向量数据库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实现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多智能体协作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；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构建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微服务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模块、实现数据隔离；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落实系统各类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安全机制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6DB20159-B11A-894F-6E06-8F3D27862C98}"/>
              </a:ext>
            </a:extLst>
          </p:cNvPr>
          <p:cNvSpPr txBox="1"/>
          <p:nvPr/>
        </p:nvSpPr>
        <p:spPr>
          <a:xfrm>
            <a:off x="8127225" y="2362952"/>
            <a:ext cx="3960000" cy="10714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分析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场景需求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，定义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功能边界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；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协调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技术实现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与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用户体验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；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编写完整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功能设计</a:t>
            </a:r>
            <a:r>
              <a:rPr lang="zh-CN" altLang="en-US" dirty="0">
                <a:solidFill>
                  <a:srgbClr val="FAFAFC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文档。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团队工作与原型演示</a:t>
            </a:r>
          </a:p>
        </p:txBody>
      </p:sp>
      <p:sp>
        <p:nvSpPr>
          <p:cNvPr id="344" name="矩形: 圆角 38"/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汇聚星芒，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爝火成炬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：谋求团队协作的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最大合力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83614" y="4680036"/>
            <a:ext cx="10284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团队依托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Git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进行代码管理，使用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JetBrains Code-With-Me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进行代码协作，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实现团队项目文件的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  <a:sym typeface="+mn-ea"/>
              </a:rPr>
              <a:t>实时共享与项目系统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代码的实时协作编辑。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EE6B23C-3D1F-24F1-C55E-2F63AFC5899B}"/>
              </a:ext>
            </a:extLst>
          </p:cNvPr>
          <p:cNvGrpSpPr/>
          <p:nvPr/>
        </p:nvGrpSpPr>
        <p:grpSpPr>
          <a:xfrm>
            <a:off x="6303951" y="1331595"/>
            <a:ext cx="4608000" cy="2880000"/>
            <a:chOff x="5768975" y="1698393"/>
            <a:chExt cx="4320000" cy="2935856"/>
          </a:xfrm>
          <a:effectLst>
            <a:glow rad="101600">
              <a:schemeClr val="accent3">
                <a:satMod val="175000"/>
                <a:alpha val="40000"/>
              </a:schemeClr>
            </a:glow>
          </a:effectLst>
        </p:grpSpPr>
        <p:pic>
          <p:nvPicPr>
            <p:cNvPr id="11" name="图片 10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68975" y="2762249"/>
              <a:ext cx="4320000" cy="1872000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/>
            </p:cNvPicPr>
            <p:nvPr/>
          </p:nvPicPr>
          <p:blipFill>
            <a:blip r:embed="rId7"/>
            <a:srcRect l="7140" t="24572" r="7071" b="39788"/>
            <a:stretch>
              <a:fillRect/>
            </a:stretch>
          </p:blipFill>
          <p:spPr>
            <a:xfrm>
              <a:off x="5768975" y="1698393"/>
              <a:ext cx="4320000" cy="1080000"/>
            </a:xfrm>
            <a:prstGeom prst="rect">
              <a:avLst/>
            </a:prstGeom>
          </p:spPr>
        </p:pic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6A89D68-7A09-783B-F65B-7DB6A6E58C3F}"/>
              </a:ext>
            </a:extLst>
          </p:cNvPr>
          <p:cNvGrpSpPr/>
          <p:nvPr/>
        </p:nvGrpSpPr>
        <p:grpSpPr>
          <a:xfrm>
            <a:off x="1130300" y="1331595"/>
            <a:ext cx="4608000" cy="2880000"/>
            <a:chOff x="1065164" y="1331595"/>
            <a:chExt cx="4320154" cy="2729190"/>
          </a:xfrm>
          <a:effectLst>
            <a:glow rad="101600">
              <a:schemeClr val="accent3">
                <a:satMod val="175000"/>
                <a:alpha val="40000"/>
              </a:schemeClr>
            </a:glow>
          </a:effectLst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D15A9F0A-6B8D-131C-8F9C-E7780F3BC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65318" y="1331595"/>
              <a:ext cx="4320000" cy="2509203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100CA7A0-7FD2-3FFA-3FFC-873CF4962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65164" y="3840798"/>
              <a:ext cx="4320000" cy="21998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000" y="-4011"/>
            <a:ext cx="12204000" cy="6870796"/>
            <a:chOff x="-6000" y="-4011"/>
            <a:chExt cx="12204000" cy="6870796"/>
          </a:xfrm>
        </p:grpSpPr>
        <p:pic>
          <p:nvPicPr>
            <p:cNvPr id="5" name="图片 4" descr="图片1"/>
            <p:cNvPicPr>
              <a:picLocks noChangeAspect="1"/>
            </p:cNvPicPr>
            <p:nvPr/>
          </p:nvPicPr>
          <p:blipFill>
            <a:blip r:embed="rId3"/>
            <a:srcRect l="76" b="135"/>
            <a:stretch>
              <a:fillRect/>
            </a:stretch>
          </p:blipFill>
          <p:spPr>
            <a:xfrm>
              <a:off x="-6000" y="-4011"/>
              <a:ext cx="12204000" cy="6866021"/>
            </a:xfrm>
            <a:prstGeom prst="rect">
              <a:avLst/>
            </a:prstGeom>
          </p:spPr>
        </p:pic>
        <p:sp>
          <p:nvSpPr>
            <p:cNvPr id="161" name="矩形 160"/>
            <p:cNvSpPr/>
            <p:nvPr/>
          </p:nvSpPr>
          <p:spPr>
            <a:xfrm>
              <a:off x="-6000" y="5185"/>
              <a:ext cx="12204000" cy="6861600"/>
            </a:xfrm>
            <a:prstGeom prst="rect">
              <a:avLst/>
            </a:prstGeom>
            <a:gradFill>
              <a:gsLst>
                <a:gs pos="80000">
                  <a:srgbClr val="030628">
                    <a:alpha val="50000"/>
                  </a:srgbClr>
                </a:gs>
                <a:gs pos="0">
                  <a:srgbClr val="030628">
                    <a:alpha val="50000"/>
                  </a:srgbClr>
                </a:gs>
                <a:gs pos="100000">
                  <a:srgbClr val="030628">
                    <a:alpha val="50000"/>
                  </a:srgb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808345" y="1487170"/>
            <a:ext cx="5942330" cy="4433570"/>
            <a:chOff x="8461" y="2113"/>
            <a:chExt cx="9775" cy="7315"/>
          </a:xfrm>
        </p:grpSpPr>
        <p:pic>
          <p:nvPicPr>
            <p:cNvPr id="162" name="图片 161" descr="1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10439" y="2113"/>
              <a:ext cx="7797" cy="7315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98" h="7503">
                  <a:moveTo>
                    <a:pt x="6932" y="5016"/>
                  </a:moveTo>
                  <a:lnTo>
                    <a:pt x="6794" y="7297"/>
                  </a:lnTo>
                  <a:lnTo>
                    <a:pt x="7798" y="6373"/>
                  </a:lnTo>
                  <a:lnTo>
                    <a:pt x="6932" y="5016"/>
                  </a:lnTo>
                  <a:close/>
                  <a:moveTo>
                    <a:pt x="0" y="0"/>
                  </a:moveTo>
                  <a:lnTo>
                    <a:pt x="7998" y="0"/>
                  </a:lnTo>
                  <a:lnTo>
                    <a:pt x="7998" y="7503"/>
                  </a:lnTo>
                  <a:lnTo>
                    <a:pt x="0" y="7503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pic>
          <p:nvPicPr>
            <p:cNvPr id="165" name="图片 164" descr="2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8461" y="3714"/>
              <a:ext cx="4896" cy="4895"/>
            </a:xfrm>
            <a:prstGeom prst="rect">
              <a:avLst/>
            </a:prstGeom>
          </p:spPr>
        </p:pic>
      </p:grpSp>
      <p:sp>
        <p:nvSpPr>
          <p:cNvPr id="133" name="文本框 132"/>
          <p:cNvSpPr txBox="1"/>
          <p:nvPr/>
        </p:nvSpPr>
        <p:spPr>
          <a:xfrm>
            <a:off x="747395" y="2985770"/>
            <a:ext cx="7378865" cy="831215"/>
          </a:xfrm>
          <a:prstGeom prst="rect">
            <a:avLst/>
          </a:prstGeom>
          <a:noFill/>
          <a:effectLst>
            <a:outerShdw blurRad="63500" sx="102000" sy="102000" algn="ctr" rotWithShape="0">
              <a:srgbClr val="33DDF8">
                <a:alpha val="4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承蒙关照，感谢聆听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127000" sx="101500" sy="101500" algn="ctr" rotWithShape="0">
                  <a:srgbClr val="33DDF8">
                    <a:alpha val="40000"/>
                  </a:srgbClr>
                </a:outerShdw>
              </a:effectLst>
              <a:uLnTx/>
              <a:uFillTx/>
              <a:latin typeface="汉仪雅酷黑W" panose="00020600040101010101" charset="-122"/>
              <a:ea typeface="汉仪雅酷黑W" panose="00020600040101010101" charset="-122"/>
              <a:cs typeface="汉仪雅酷黑W" panose="00020600040101010101" charset="-122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1595876" y="3966161"/>
            <a:ext cx="3699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声像科技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- </a:t>
            </a: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SoundTech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正圆 55简" panose="00020600040101010101" charset="-122"/>
              <a:ea typeface="汉仪正圆 55简" panose="00020600040101010101" charset="-122"/>
              <a:cs typeface="汉仪正圆 55简" panose="00020600040101010101" charset="-122"/>
            </a:endParaRPr>
          </a:p>
        </p:txBody>
      </p:sp>
      <p:pic>
        <p:nvPicPr>
          <p:cNvPr id="3" name="图片 2" descr="徽标&#10;&#10;AI 生成的内容可能不正确。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26687" y="3883769"/>
            <a:ext cx="576000" cy="576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61326" y="2374929"/>
            <a:ext cx="6035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【A02】AI</a:t>
            </a:r>
            <a:r>
              <a:rPr kumimoji="0" lang="zh-CN" altLang="en-US" sz="2400" b="1" i="0" u="none" strike="noStrike" kern="1200" cap="none" spc="0" normalizeH="0" baseline="0" noProof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智能</a:t>
            </a:r>
            <a:r>
              <a:rPr kumimoji="0" lang="en-US" altLang="zh-CN" sz="2400" b="1" i="0" u="none" strike="noStrike" kern="1200" cap="none" spc="0" normalizeH="0" baseline="0" noProof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·</a:t>
            </a:r>
            <a:r>
              <a:rPr kumimoji="0" lang="zh-CN" altLang="en-US" sz="2400" b="1" i="0" u="none" strike="noStrike" kern="1200" cap="none" spc="0" normalizeH="0" baseline="0" noProof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学习搭子</a:t>
            </a:r>
            <a:r>
              <a:rPr kumimoji="0" lang="en-US" altLang="zh-CN" sz="2400" b="1" i="0" u="none" strike="noStrike" kern="1200" cap="none" spc="0" normalizeH="0" baseline="0" noProof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【</a:t>
            </a:r>
            <a:r>
              <a:rPr kumimoji="0" lang="zh-CN" altLang="en-US" sz="2400" b="1" i="0" u="none" strike="noStrike" kern="1200" cap="none" spc="0" normalizeH="0" baseline="0" noProof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数字马力</a:t>
            </a:r>
            <a:r>
              <a:rPr kumimoji="0" lang="en-US" altLang="zh-CN" sz="2400" b="1" i="0" u="none" strike="noStrike" kern="1200" cap="none" spc="0" normalizeH="0" baseline="0" noProof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】</a:t>
            </a:r>
            <a:endParaRPr kumimoji="0" lang="zh-CN" altLang="en-US" sz="2400" b="1" i="0" u="none" strike="noStrike" kern="1200" cap="none" spc="0" normalizeH="0" baseline="0" noProof="0" dirty="0">
              <a:ln w="0"/>
              <a:solidFill>
                <a:srgbClr val="5B9BD5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  <a:reflection blurRad="6350" stA="50000" endA="300" endPos="50000" dist="60007" dir="5400000" sy="-100000" algn="bl" rotWithShape="0"/>
              </a:effectLst>
              <a:uLnTx/>
              <a:uFillTx/>
              <a:latin typeface="汉仪正圆 55简" panose="00020600040101010101" charset="-122"/>
              <a:ea typeface="汉仪正圆 55简" panose="00020600040101010101" charset="-122"/>
              <a:cs typeface="汉仪正圆 55简" panose="0002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2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6000" y="0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54000"/>
            <a:ext cx="4779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项目目标与问题分析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7" name="圆角矩形 6"/>
          <p:cNvSpPr/>
          <p:nvPr>
            <p:custDataLst>
              <p:tags r:id="rId1"/>
            </p:custDataLst>
          </p:nvPr>
        </p:nvSpPr>
        <p:spPr>
          <a:xfrm>
            <a:off x="2689962" y="951170"/>
            <a:ext cx="8640000" cy="1620000"/>
          </a:xfrm>
          <a:prstGeom prst="roundRect">
            <a:avLst>
              <a:gd name="adj" fmla="val 2782"/>
            </a:avLst>
          </a:prstGeom>
          <a:noFill/>
          <a:ln w="22225">
            <a:gradFill>
              <a:gsLst>
                <a:gs pos="100000">
                  <a:srgbClr val="3D6AFD"/>
                </a:gs>
                <a:gs pos="0">
                  <a:srgbClr val="33DDF8"/>
                </a:gs>
              </a:gsLst>
              <a:lin ang="189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n>
                <a:noFill/>
              </a:ln>
              <a:noFill/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grpSp>
        <p:nvGrpSpPr>
          <p:cNvPr id="12" name="组合 11"/>
          <p:cNvGrpSpPr/>
          <p:nvPr>
            <p:custDataLst>
              <p:tags r:id="rId2"/>
            </p:custDataLst>
          </p:nvPr>
        </p:nvGrpSpPr>
        <p:grpSpPr>
          <a:xfrm rot="-5400000">
            <a:off x="3012228" y="1223399"/>
            <a:ext cx="791845" cy="1031240"/>
            <a:chOff x="3427" y="3370"/>
            <a:chExt cx="1247" cy="1624"/>
          </a:xfrm>
        </p:grpSpPr>
        <p:sp>
          <p:nvSpPr>
            <p:cNvPr id="8" name="椭圆 7"/>
            <p:cNvSpPr/>
            <p:nvPr>
              <p:custDataLst>
                <p:tags r:id="rId20"/>
              </p:custDataLst>
            </p:nvPr>
          </p:nvSpPr>
          <p:spPr>
            <a:xfrm>
              <a:off x="3427" y="3370"/>
              <a:ext cx="1247" cy="1247"/>
            </a:xfrm>
            <a:prstGeom prst="ellipse">
              <a:avLst/>
            </a:prstGeom>
            <a:gradFill>
              <a:gsLst>
                <a:gs pos="65000">
                  <a:srgbClr val="2BB6CD"/>
                </a:gs>
                <a:gs pos="100000">
                  <a:srgbClr val="365CD6"/>
                </a:gs>
                <a:gs pos="0">
                  <a:srgbClr val="365CD6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1" name="等腰三角形 10"/>
            <p:cNvSpPr/>
            <p:nvPr>
              <p:custDataLst>
                <p:tags r:id="rId21"/>
              </p:custDataLst>
            </p:nvPr>
          </p:nvSpPr>
          <p:spPr>
            <a:xfrm flipV="1">
              <a:off x="3850" y="4701"/>
              <a:ext cx="399" cy="293"/>
            </a:xfrm>
            <a:prstGeom prst="triangle">
              <a:avLst/>
            </a:prstGeom>
            <a:gradFill>
              <a:gsLst>
                <a:gs pos="100000">
                  <a:srgbClr val="365CD6"/>
                </a:gs>
                <a:gs pos="65000">
                  <a:srgbClr val="2BB6CD"/>
                </a:gs>
                <a:gs pos="0">
                  <a:srgbClr val="365CD6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sp>
        <p:nvSpPr>
          <p:cNvPr id="17" name="圆角矩形 16"/>
          <p:cNvSpPr/>
          <p:nvPr>
            <p:custDataLst>
              <p:tags r:id="rId3"/>
            </p:custDataLst>
          </p:nvPr>
        </p:nvSpPr>
        <p:spPr>
          <a:xfrm>
            <a:off x="2649220" y="2824047"/>
            <a:ext cx="8640000" cy="1620000"/>
          </a:xfrm>
          <a:prstGeom prst="roundRect">
            <a:avLst>
              <a:gd name="adj" fmla="val 2782"/>
            </a:avLst>
          </a:prstGeom>
          <a:gradFill>
            <a:gsLst>
              <a:gs pos="100000">
                <a:srgbClr val="3D6AFD"/>
              </a:gs>
              <a:gs pos="0">
                <a:srgbClr val="3D6AFD"/>
              </a:gs>
              <a:gs pos="65000">
                <a:srgbClr val="2BB6CD">
                  <a:alpha val="85000"/>
                </a:srgbClr>
              </a:gs>
            </a:gsLst>
            <a:lin ang="18900000" scaled="0"/>
          </a:gra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n>
                <a:noFill/>
              </a:ln>
              <a:noFill/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4"/>
            </p:custDataLst>
          </p:nvPr>
        </p:nvSpPr>
        <p:spPr>
          <a:xfrm>
            <a:off x="3923540" y="1438185"/>
            <a:ext cx="7312150" cy="1143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本项目旨在构建一个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以</a:t>
            </a:r>
            <a:r>
              <a:rPr lang="en-US" altLang="zh-CN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AI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为核心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的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新一代智能学习伴侣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；</a:t>
            </a:r>
            <a:endParaRPr lang="en-US" altLang="zh-CN" sz="16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 algn="l"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项目通过构建个人知识图谱实现</a:t>
            </a:r>
            <a:r>
              <a:rPr lang="en-US" altLang="zh-CN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“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千人千面</a:t>
            </a:r>
            <a:r>
              <a:rPr lang="en-US" altLang="zh-CN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”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的个性化学习规划，并利用</a:t>
            </a:r>
            <a:r>
              <a:rPr lang="en-US" altLang="zh-CN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3D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技术提供</a:t>
            </a:r>
            <a:r>
              <a:rPr lang="en-US" altLang="zh-CN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24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小时沉浸式伴学与情感支持；同时，结合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游戏化机制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与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客制化评估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系统，激发学习动力，精准提升从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学业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到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就业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的全周期学习成效。</a:t>
            </a:r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3923771" y="1057185"/>
            <a:ext cx="17128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汉仪雅酷黑W" panose="00020600040101010101" charset="-122"/>
                <a:ea typeface="汉仪雅酷黑W" panose="00020600040101010101" charset="-122"/>
              </a:rPr>
              <a:t>项目核心目标</a:t>
            </a:r>
          </a:p>
        </p:txBody>
      </p:sp>
      <p:grpSp>
        <p:nvGrpSpPr>
          <p:cNvPr id="18" name="组合 17"/>
          <p:cNvGrpSpPr/>
          <p:nvPr>
            <p:custDataLst>
              <p:tags r:id="rId6"/>
            </p:custDataLst>
          </p:nvPr>
        </p:nvGrpSpPr>
        <p:grpSpPr>
          <a:xfrm rot="-5400000">
            <a:off x="3029778" y="3113273"/>
            <a:ext cx="791845" cy="1031240"/>
            <a:chOff x="3427" y="3370"/>
            <a:chExt cx="1247" cy="1624"/>
          </a:xfrm>
        </p:grpSpPr>
        <p:sp>
          <p:nvSpPr>
            <p:cNvPr id="20" name="椭圆 19"/>
            <p:cNvSpPr/>
            <p:nvPr>
              <p:custDataLst>
                <p:tags r:id="rId18"/>
              </p:custDataLst>
            </p:nvPr>
          </p:nvSpPr>
          <p:spPr>
            <a:xfrm>
              <a:off x="3427" y="3370"/>
              <a:ext cx="1247" cy="124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23" name="等腰三角形 22"/>
            <p:cNvSpPr/>
            <p:nvPr>
              <p:custDataLst>
                <p:tags r:id="rId19"/>
              </p:custDataLst>
            </p:nvPr>
          </p:nvSpPr>
          <p:spPr>
            <a:xfrm flipV="1">
              <a:off x="3850" y="4701"/>
              <a:ext cx="399" cy="293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sp>
        <p:nvSpPr>
          <p:cNvPr id="41" name="圆角矩形 40"/>
          <p:cNvSpPr/>
          <p:nvPr>
            <p:custDataLst>
              <p:tags r:id="rId7"/>
            </p:custDataLst>
          </p:nvPr>
        </p:nvSpPr>
        <p:spPr>
          <a:xfrm>
            <a:off x="2649220" y="4696893"/>
            <a:ext cx="8640000" cy="1620000"/>
          </a:xfrm>
          <a:prstGeom prst="roundRect">
            <a:avLst>
              <a:gd name="adj" fmla="val 2782"/>
            </a:avLst>
          </a:prstGeom>
          <a:noFill/>
          <a:ln w="22225">
            <a:gradFill>
              <a:gsLst>
                <a:gs pos="100000">
                  <a:srgbClr val="3D6AFD"/>
                </a:gs>
                <a:gs pos="0">
                  <a:srgbClr val="33DDF8"/>
                </a:gs>
              </a:gsLst>
              <a:lin ang="189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n>
                <a:noFill/>
              </a:ln>
              <a:noFill/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grpSp>
        <p:nvGrpSpPr>
          <p:cNvPr id="43" name="组合 42"/>
          <p:cNvGrpSpPr/>
          <p:nvPr>
            <p:custDataLst>
              <p:tags r:id="rId8"/>
            </p:custDataLst>
          </p:nvPr>
        </p:nvGrpSpPr>
        <p:grpSpPr>
          <a:xfrm rot="-5400000">
            <a:off x="2977513" y="5093171"/>
            <a:ext cx="791845" cy="1031240"/>
            <a:chOff x="3427" y="3370"/>
            <a:chExt cx="1247" cy="1624"/>
          </a:xfrm>
        </p:grpSpPr>
        <p:sp>
          <p:nvSpPr>
            <p:cNvPr id="44" name="椭圆 43"/>
            <p:cNvSpPr/>
            <p:nvPr>
              <p:custDataLst>
                <p:tags r:id="rId16"/>
              </p:custDataLst>
            </p:nvPr>
          </p:nvSpPr>
          <p:spPr>
            <a:xfrm>
              <a:off x="3427" y="3370"/>
              <a:ext cx="1247" cy="1247"/>
            </a:xfrm>
            <a:prstGeom prst="ellipse">
              <a:avLst/>
            </a:prstGeom>
            <a:gradFill>
              <a:gsLst>
                <a:gs pos="65000">
                  <a:srgbClr val="2BB6CD"/>
                </a:gs>
                <a:gs pos="100000">
                  <a:srgbClr val="365CD6"/>
                </a:gs>
                <a:gs pos="0">
                  <a:srgbClr val="365CD6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45" name="等腰三角形 44"/>
            <p:cNvSpPr/>
            <p:nvPr>
              <p:custDataLst>
                <p:tags r:id="rId17"/>
              </p:custDataLst>
            </p:nvPr>
          </p:nvSpPr>
          <p:spPr>
            <a:xfrm flipV="1">
              <a:off x="3850" y="4701"/>
              <a:ext cx="399" cy="293"/>
            </a:xfrm>
            <a:prstGeom prst="triangle">
              <a:avLst/>
            </a:prstGeom>
            <a:gradFill>
              <a:gsLst>
                <a:gs pos="100000">
                  <a:srgbClr val="365CD6"/>
                </a:gs>
                <a:gs pos="65000">
                  <a:srgbClr val="2BB6CD"/>
                </a:gs>
                <a:gs pos="0">
                  <a:srgbClr val="365CD6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sp>
        <p:nvSpPr>
          <p:cNvPr id="37" name="文本框 36"/>
          <p:cNvSpPr txBox="1"/>
          <p:nvPr>
            <p:custDataLst>
              <p:tags r:id="rId9"/>
            </p:custDataLst>
          </p:nvPr>
        </p:nvSpPr>
        <p:spPr>
          <a:xfrm>
            <a:off x="3923771" y="2922675"/>
            <a:ext cx="2281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汉仪雅酷黑W" panose="00020600040101010101" charset="-122"/>
                <a:ea typeface="汉仪雅酷黑W" panose="00020600040101010101" charset="-122"/>
              </a:rPr>
              <a:t>项目基本功能目标</a:t>
            </a:r>
          </a:p>
        </p:txBody>
      </p:sp>
      <p:sp>
        <p:nvSpPr>
          <p:cNvPr id="38" name="文本框 37"/>
          <p:cNvSpPr txBox="1"/>
          <p:nvPr>
            <p:custDataLst>
              <p:tags r:id="rId10"/>
            </p:custDataLst>
          </p:nvPr>
        </p:nvSpPr>
        <p:spPr>
          <a:xfrm>
            <a:off x="3941320" y="4809455"/>
            <a:ext cx="2067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汉仪雅酷黑W" panose="00020600040101010101" charset="-122"/>
                <a:ea typeface="汉仪雅酷黑W" panose="00020600040101010101" charset="-122"/>
              </a:rPr>
              <a:t>项目需求与分析</a:t>
            </a:r>
          </a:p>
        </p:txBody>
      </p:sp>
      <p:sp>
        <p:nvSpPr>
          <p:cNvPr id="6" name="弧形 5"/>
          <p:cNvSpPr/>
          <p:nvPr/>
        </p:nvSpPr>
        <p:spPr>
          <a:xfrm rot="-5400000">
            <a:off x="725086" y="3274179"/>
            <a:ext cx="3822598" cy="854130"/>
          </a:xfrm>
          <a:prstGeom prst="arc">
            <a:avLst>
              <a:gd name="adj1" fmla="val 10828685"/>
              <a:gd name="adj2" fmla="val 123091"/>
            </a:avLst>
          </a:prstGeom>
          <a:ln w="57150"/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406873" y="2288575"/>
            <a:ext cx="2160000" cy="2592000"/>
            <a:chOff x="983614" y="2015190"/>
            <a:chExt cx="2520000" cy="3138770"/>
          </a:xfrm>
        </p:grpSpPr>
        <p:sp>
          <p:nvSpPr>
            <p:cNvPr id="27" name="椭圆 26"/>
            <p:cNvSpPr/>
            <p:nvPr/>
          </p:nvSpPr>
          <p:spPr>
            <a:xfrm>
              <a:off x="1523219" y="4820533"/>
              <a:ext cx="1456055" cy="268605"/>
            </a:xfrm>
            <a:prstGeom prst="ellipse">
              <a:avLst/>
            </a:prstGeom>
            <a:gradFill>
              <a:gsLst>
                <a:gs pos="100000">
                  <a:srgbClr val="3D6AFD">
                    <a:alpha val="0"/>
                  </a:srgbClr>
                </a:gs>
                <a:gs pos="50000">
                  <a:srgbClr val="2BB6CD">
                    <a:alpha val="25000"/>
                  </a:srgbClr>
                </a:gs>
                <a:gs pos="0">
                  <a:srgbClr val="3D6AFD">
                    <a:alpha val="0"/>
                  </a:srgbClr>
                </a:gs>
              </a:gsLst>
              <a:lin ang="108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pic>
          <p:nvPicPr>
            <p:cNvPr id="15" name="图片 14" descr="/Users/weiqingqing/Desktop/图片3.png图片3"/>
            <p:cNvPicPr>
              <a:picLocks noChangeAspect="1"/>
            </p:cNvPicPr>
            <p:nvPr/>
          </p:nvPicPr>
          <p:blipFill>
            <a:blip r:embed="rId25"/>
            <a:srcRect/>
            <a:stretch>
              <a:fillRect/>
            </a:stretch>
          </p:blipFill>
          <p:spPr>
            <a:xfrm>
              <a:off x="983614" y="2015190"/>
              <a:ext cx="2520000" cy="3138770"/>
            </a:xfrm>
            <a:prstGeom prst="rect">
              <a:avLst/>
            </a:prstGeom>
          </p:spPr>
        </p:pic>
      </p:grpSp>
      <p:sp>
        <p:nvSpPr>
          <p:cNvPr id="9" name="文本框 8"/>
          <p:cNvSpPr txBox="1"/>
          <p:nvPr>
            <p:custDataLst>
              <p:tags r:id="rId11"/>
            </p:custDataLst>
          </p:nvPr>
        </p:nvSpPr>
        <p:spPr>
          <a:xfrm>
            <a:off x="3888740" y="5192395"/>
            <a:ext cx="7346950" cy="1102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本项目针对教育领域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个性化缺失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、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学习孤独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及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评估单一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等痛点，</a:t>
            </a:r>
            <a:endParaRPr lang="en-US" altLang="zh-CN" sz="16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集成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知识图谱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、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和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多智能体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技术，构建智能学习系统；</a:t>
            </a:r>
            <a:endParaRPr lang="en-US" altLang="zh-CN" sz="16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通过动态内容推荐、</a:t>
            </a:r>
            <a:r>
              <a:rPr lang="en-US" altLang="zh-CN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3D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伴学交互及游戏化评估，实现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个性化学习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与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情感支持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，并分阶段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赋能学业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至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就业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全周期，打造高效沉浸的教育解决方案。</a:t>
            </a:r>
          </a:p>
        </p:txBody>
      </p:sp>
      <p:pic>
        <p:nvPicPr>
          <p:cNvPr id="14" name="图片 13" descr="徽标&#10;&#10;AI 生成的内容可能不正确。"/>
          <p:cNvPicPr>
            <a:picLocks noChangeAspect="1"/>
          </p:cNvPicPr>
          <p:nvPr/>
        </p:nvPicPr>
        <p:blipFill>
          <a:blip r:embed="rId26" cstate="print">
            <a:alphaModFix amt="67000"/>
          </a:blip>
          <a:stretch>
            <a:fillRect/>
          </a:stretch>
        </p:blipFill>
        <p:spPr>
          <a:xfrm>
            <a:off x="1164440" y="3701244"/>
            <a:ext cx="576000" cy="576000"/>
          </a:xfrm>
          <a:prstGeom prst="rect">
            <a:avLst/>
          </a:prstGeom>
        </p:spPr>
      </p:pic>
      <p:grpSp>
        <p:nvGrpSpPr>
          <p:cNvPr id="16" name="组合 15"/>
          <p:cNvGrpSpPr>
            <a:grpSpLocks noChangeAspect="1"/>
          </p:cNvGrpSpPr>
          <p:nvPr/>
        </p:nvGrpSpPr>
        <p:grpSpPr>
          <a:xfrm>
            <a:off x="11494779" y="341385"/>
            <a:ext cx="399822" cy="792000"/>
            <a:chOff x="17792" y="462"/>
            <a:chExt cx="680" cy="1347"/>
          </a:xfrm>
        </p:grpSpPr>
        <p:sp>
          <p:nvSpPr>
            <p:cNvPr id="21" name="燕尾形 7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24" name="燕尾形 7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25" name="燕尾形 72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pic>
        <p:nvPicPr>
          <p:cNvPr id="29" name="图形 28" descr="头上的大脑 纯色填充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3001661" y="1397774"/>
            <a:ext cx="648000" cy="648000"/>
          </a:xfrm>
          <a:prstGeom prst="rect">
            <a:avLst/>
          </a:prstGeom>
        </p:spPr>
      </p:pic>
      <p:pic>
        <p:nvPicPr>
          <p:cNvPr id="31" name="图形 30" descr="连接 纯色填充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9">
            <a:extLs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2977831" y="3318141"/>
            <a:ext cx="648000" cy="648000"/>
          </a:xfrm>
          <a:prstGeom prst="rect">
            <a:avLst/>
          </a:prstGeom>
        </p:spPr>
      </p:pic>
      <p:pic>
        <p:nvPicPr>
          <p:cNvPr id="35" name="图形 34" descr="集体讨论 纯色填充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31">
            <a:extLs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2935461" y="5233440"/>
            <a:ext cx="648000" cy="648000"/>
          </a:xfrm>
          <a:prstGeom prst="rect">
            <a:avLst/>
          </a:prstGeom>
        </p:spPr>
      </p:pic>
      <p:sp>
        <p:nvSpPr>
          <p:cNvPr id="26" name="文本框 25"/>
          <p:cNvSpPr txBox="1"/>
          <p:nvPr>
            <p:custDataLst>
              <p:tags r:id="rId15"/>
            </p:custDataLst>
          </p:nvPr>
        </p:nvSpPr>
        <p:spPr>
          <a:xfrm>
            <a:off x="3941320" y="3292588"/>
            <a:ext cx="7346950" cy="1090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4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构建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知识图谱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，通过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多智能体框架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实现</a:t>
            </a:r>
            <a:r>
              <a:rPr lang="en-US" altLang="zh-CN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“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千人千面</a:t>
            </a:r>
            <a:r>
              <a:rPr lang="en-US" altLang="zh-CN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”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的学习内容与规划；</a:t>
            </a:r>
            <a:endParaRPr lang="en-US" altLang="zh-CN" sz="16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阿里巴巴普惠体 R" panose="00020600040101010101" pitchFamily="18" charset="-122"/>
            </a:endParaRPr>
          </a:p>
          <a:p>
            <a:pPr marL="285750" indent="-285750">
              <a:lnSpc>
                <a:spcPct val="14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利用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实时流式数字人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提供</a:t>
            </a:r>
            <a:r>
              <a:rPr lang="en-US" altLang="zh-CN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24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小时答疑与情感陪伴，营造真人互动体验；</a:t>
            </a:r>
          </a:p>
          <a:p>
            <a:pPr marL="285750" indent="-285750">
              <a:lnSpc>
                <a:spcPct val="14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以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游戏化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方式激发学习动力，并通过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客制化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评估提供</a:t>
            </a:r>
            <a:r>
              <a:rPr lang="zh-CN" altLang="en-US" sz="1600" b="1" dirty="0">
                <a:solidFill>
                  <a:srgbClr val="FFC000">
                    <a:lumMod val="40000"/>
                    <a:lumOff val="60000"/>
                  </a:srgbClr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多维反馈</a:t>
            </a:r>
            <a:r>
              <a:rPr lang="zh-CN" altLang="en-US" sz="16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R" panose="00020600040101010101" pitchFamily="18" charset="-122"/>
              </a:rPr>
              <a:t>。</a:t>
            </a:r>
          </a:p>
        </p:txBody>
      </p:sp>
      <p:pic>
        <p:nvPicPr>
          <p:cNvPr id="10" name="图片 9" descr="徽标&#10;&#10;AI 生成的内容可能不正确。">
            <a:extLst>
              <a:ext uri="{FF2B5EF4-FFF2-40B4-BE49-F238E27FC236}">
                <a16:creationId xmlns:a16="http://schemas.microsoft.com/office/drawing/2014/main" id="{B1EBE1B2-E7FA-52BD-1CD7-722710347EAC}"/>
              </a:ext>
            </a:extLst>
          </p:cNvPr>
          <p:cNvPicPr>
            <a:picLocks noChangeAspect="1"/>
          </p:cNvPicPr>
          <p:nvPr/>
        </p:nvPicPr>
        <p:blipFill>
          <a:blip r:embed="rId26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6000" y="-3810"/>
            <a:ext cx="12209227" cy="6863080"/>
            <a:chOff x="-6000" y="-3810"/>
            <a:chExt cx="12209227" cy="6863080"/>
          </a:xfrm>
        </p:grpSpPr>
        <p:pic>
          <p:nvPicPr>
            <p:cNvPr id="5" name="图片 4" descr="/Users/weiqingqing/Desktop/1698 [转换].png1698 [转换]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-6000" y="-1270"/>
              <a:ext cx="12204000" cy="6860540"/>
            </a:xfrm>
            <a:prstGeom prst="rect">
              <a:avLst/>
            </a:prstGeom>
          </p:spPr>
        </p:pic>
        <p:sp>
          <p:nvSpPr>
            <p:cNvPr id="161" name="矩形 160"/>
            <p:cNvSpPr/>
            <p:nvPr/>
          </p:nvSpPr>
          <p:spPr>
            <a:xfrm>
              <a:off x="-838" y="-3810"/>
              <a:ext cx="12204065" cy="6861810"/>
            </a:xfrm>
            <a:prstGeom prst="rect">
              <a:avLst/>
            </a:prstGeom>
            <a:gradFill>
              <a:gsLst>
                <a:gs pos="54000">
                  <a:srgbClr val="030628">
                    <a:alpha val="49000"/>
                  </a:srgbClr>
                </a:gs>
                <a:gs pos="0">
                  <a:srgbClr val="030628">
                    <a:alpha val="50000"/>
                  </a:srgbClr>
                </a:gs>
                <a:gs pos="100000">
                  <a:srgbClr val="030628">
                    <a:alpha val="5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sp>
        <p:nvSpPr>
          <p:cNvPr id="60" name="文本框 59"/>
          <p:cNvSpPr txBox="1"/>
          <p:nvPr/>
        </p:nvSpPr>
        <p:spPr>
          <a:xfrm>
            <a:off x="983614" y="254000"/>
            <a:ext cx="4883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 dirty="0">
                <a:ln>
                  <a:noFill/>
                </a:ln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声像科技团队</a:t>
            </a:r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知识产权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grpSp>
        <p:nvGrpSpPr>
          <p:cNvPr id="4" name="组合 3"/>
          <p:cNvGrpSpPr>
            <a:grpSpLocks noChangeAspect="1"/>
          </p:cNvGrpSpPr>
          <p:nvPr/>
        </p:nvGrpSpPr>
        <p:grpSpPr>
          <a:xfrm rot="5400000">
            <a:off x="10852471" y="149949"/>
            <a:ext cx="399822" cy="792000"/>
            <a:chOff x="17792" y="462"/>
            <a:chExt cx="680" cy="1347"/>
          </a:xfrm>
        </p:grpSpPr>
        <p:sp>
          <p:nvSpPr>
            <p:cNvPr id="6" name="燕尾形 7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0" name="燕尾形 7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20" name="燕尾形 72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11215" y="1105655"/>
            <a:ext cx="5400000" cy="5184000"/>
            <a:chOff x="914115" y="3212415"/>
            <a:chExt cx="10097145" cy="1456286"/>
          </a:xfrm>
        </p:grpSpPr>
        <p:sp>
          <p:nvSpPr>
            <p:cNvPr id="36" name="圆角矩形 16"/>
            <p:cNvSpPr/>
            <p:nvPr/>
          </p:nvSpPr>
          <p:spPr>
            <a:xfrm>
              <a:off x="914115" y="3228701"/>
              <a:ext cx="10080000" cy="1440000"/>
            </a:xfrm>
            <a:prstGeom prst="roundRect">
              <a:avLst>
                <a:gd name="adj" fmla="val 2782"/>
              </a:avLst>
            </a:prstGeom>
            <a:gradFill>
              <a:gsLst>
                <a:gs pos="100000">
                  <a:srgbClr val="3D6AFD">
                    <a:alpha val="34000"/>
                  </a:srgbClr>
                </a:gs>
                <a:gs pos="0">
                  <a:srgbClr val="3D6AFD">
                    <a:alpha val="34000"/>
                  </a:srgbClr>
                </a:gs>
                <a:gs pos="65000">
                  <a:srgbClr val="2BB6CD">
                    <a:alpha val="34000"/>
                  </a:srgbClr>
                </a:gs>
              </a:gsLst>
              <a:lin ang="18900000" scaled="0"/>
            </a:gra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n>
                  <a:noFill/>
                </a:ln>
                <a:noFill/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2" name="圆角矩形 15"/>
            <p:cNvSpPr/>
            <p:nvPr/>
          </p:nvSpPr>
          <p:spPr>
            <a:xfrm>
              <a:off x="931260" y="3212415"/>
              <a:ext cx="10080000" cy="1440000"/>
            </a:xfrm>
            <a:prstGeom prst="roundRect">
              <a:avLst>
                <a:gd name="adj" fmla="val 2782"/>
              </a:avLst>
            </a:prstGeom>
            <a:noFill/>
            <a:ln w="22225">
              <a:gradFill>
                <a:gsLst>
                  <a:gs pos="100000">
                    <a:srgbClr val="3D6AFD"/>
                  </a:gs>
                  <a:gs pos="0">
                    <a:srgbClr val="33DDF8"/>
                  </a:gs>
                </a:gsLst>
                <a:lin ang="189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n>
                  <a:noFill/>
                </a:ln>
                <a:noFill/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pic>
        <p:nvPicPr>
          <p:cNvPr id="24" name="图片 23" descr="徽标&#10;&#10;AI 生成的内容可能不正确。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7591" y="1280234"/>
            <a:ext cx="576000" cy="57600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6288989" y="1093167"/>
            <a:ext cx="5400000" cy="5184000"/>
            <a:chOff x="914115" y="3212415"/>
            <a:chExt cx="10097145" cy="1456286"/>
          </a:xfrm>
        </p:grpSpPr>
        <p:sp>
          <p:nvSpPr>
            <p:cNvPr id="18" name="圆角矩形 16"/>
            <p:cNvSpPr/>
            <p:nvPr/>
          </p:nvSpPr>
          <p:spPr>
            <a:xfrm>
              <a:off x="914115" y="3228701"/>
              <a:ext cx="10080000" cy="1440000"/>
            </a:xfrm>
            <a:prstGeom prst="roundRect">
              <a:avLst>
                <a:gd name="adj" fmla="val 2782"/>
              </a:avLst>
            </a:prstGeom>
            <a:gradFill>
              <a:gsLst>
                <a:gs pos="100000">
                  <a:srgbClr val="3D6AFD">
                    <a:alpha val="34000"/>
                  </a:srgbClr>
                </a:gs>
                <a:gs pos="0">
                  <a:srgbClr val="3D6AFD">
                    <a:alpha val="34000"/>
                  </a:srgbClr>
                </a:gs>
                <a:gs pos="65000">
                  <a:srgbClr val="2BB6CD">
                    <a:alpha val="34000"/>
                  </a:srgbClr>
                </a:gs>
              </a:gsLst>
              <a:lin ang="18900000" scaled="0"/>
            </a:gra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n>
                  <a:noFill/>
                </a:ln>
                <a:noFill/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21" name="圆角矩形 15"/>
            <p:cNvSpPr/>
            <p:nvPr/>
          </p:nvSpPr>
          <p:spPr>
            <a:xfrm>
              <a:off x="931260" y="3212415"/>
              <a:ext cx="10080000" cy="1440000"/>
            </a:xfrm>
            <a:prstGeom prst="roundRect">
              <a:avLst>
                <a:gd name="adj" fmla="val 2782"/>
              </a:avLst>
            </a:prstGeom>
            <a:noFill/>
            <a:ln w="22225">
              <a:gradFill>
                <a:gsLst>
                  <a:gs pos="100000">
                    <a:srgbClr val="3D6AFD"/>
                  </a:gs>
                  <a:gs pos="0">
                    <a:srgbClr val="33DDF8"/>
                  </a:gs>
                </a:gsLst>
                <a:lin ang="189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n>
                  <a:noFill/>
                </a:ln>
                <a:noFill/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pic>
        <p:nvPicPr>
          <p:cNvPr id="25" name="图片 24" descr="徽标&#10;&#10;AI 生成的内容可能不正确。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30670" y="1241176"/>
            <a:ext cx="576000" cy="576000"/>
          </a:xfrm>
          <a:prstGeom prst="rect">
            <a:avLst/>
          </a:prstGeom>
        </p:spPr>
      </p:pic>
      <p:pic>
        <p:nvPicPr>
          <p:cNvPr id="3" name="图片 2"/>
          <p:cNvPicPr/>
          <p:nvPr/>
        </p:nvPicPr>
        <p:blipFill>
          <a:blip r:embed="rId5"/>
          <a:stretch>
            <a:fillRect/>
          </a:stretch>
        </p:blipFill>
        <p:spPr>
          <a:xfrm>
            <a:off x="979491" y="1959695"/>
            <a:ext cx="2160000" cy="288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rcRect t="3356"/>
          <a:stretch>
            <a:fillRect/>
          </a:stretch>
        </p:blipFill>
        <p:spPr>
          <a:xfrm>
            <a:off x="3357914" y="1955183"/>
            <a:ext cx="2160000" cy="2880000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1664028" y="1329228"/>
            <a:ext cx="3251835" cy="42354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zh-CN" altLang="en-US" sz="24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 </a:t>
            </a:r>
            <a:r>
              <a:rPr lang="zh-CN" altLang="en-US" sz="24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产品合作试用（</a:t>
            </a:r>
            <a:r>
              <a:rPr lang="en-US" altLang="zh-CN" sz="24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2</a:t>
            </a:r>
            <a:r>
              <a:rPr lang="zh-CN" altLang="en-US" sz="24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单位）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2202" y="1966095"/>
            <a:ext cx="2160000" cy="2922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67212" y="1985173"/>
            <a:ext cx="2160000" cy="2880000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</p:pic>
      <p:sp>
        <p:nvSpPr>
          <p:cNvPr id="29" name="文本框 28"/>
          <p:cNvSpPr txBox="1"/>
          <p:nvPr/>
        </p:nvSpPr>
        <p:spPr>
          <a:xfrm>
            <a:off x="7404547" y="1349889"/>
            <a:ext cx="3251835" cy="42354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zh-CN" altLang="en-US" sz="24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 </a:t>
            </a:r>
            <a:r>
              <a:rPr lang="zh-CN" altLang="en-US" sz="24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软件著作权授权（</a:t>
            </a:r>
            <a:r>
              <a:rPr lang="en-US" altLang="zh-CN" sz="24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2</a:t>
            </a:r>
            <a:r>
              <a:rPr lang="zh-CN" altLang="en-US" sz="2400" b="1" dirty="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项）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809740" y="5138983"/>
            <a:ext cx="518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浙江省温州中学：多学科客制化评估系统</a:t>
            </a:r>
            <a:endParaRPr lang="en-US" altLang="zh-CN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zh-CN" altLang="en-US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宁波市宸卿小学：游戏化学习平台及评估系统</a:t>
            </a:r>
            <a:endParaRPr lang="en-US" altLang="zh-CN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371514" y="5093928"/>
            <a:ext cx="54107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《</a:t>
            </a:r>
            <a:r>
              <a:rPr lang="zh-CN" altLang="en-US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终身学伴</a:t>
            </a:r>
            <a:r>
              <a:rPr lang="en-US" altLang="zh-CN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数字虚拟人合成平台</a:t>
            </a:r>
            <a:r>
              <a:rPr lang="en-US" altLang="zh-CN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  9</a:t>
            </a:r>
            <a:r>
              <a:rPr lang="zh-CN" altLang="en-US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月</a:t>
            </a:r>
            <a:r>
              <a:rPr lang="en-US" altLang="zh-CN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28</a:t>
            </a:r>
            <a:r>
              <a:rPr lang="zh-CN" altLang="en-US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日</a:t>
            </a:r>
            <a:endParaRPr lang="en-US" altLang="zh-CN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  <a:p>
            <a:r>
              <a:rPr lang="en-US" altLang="zh-CN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《</a:t>
            </a:r>
            <a:r>
              <a:rPr lang="zh-CN" altLang="en-US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面向深度伪造音视频的智能检测软件</a:t>
            </a:r>
            <a:r>
              <a:rPr lang="en-US" altLang="zh-CN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》  7</a:t>
            </a:r>
            <a:r>
              <a:rPr lang="zh-CN" altLang="en-US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月</a:t>
            </a:r>
            <a:r>
              <a:rPr lang="en-US" altLang="zh-CN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25</a:t>
            </a:r>
            <a:r>
              <a:rPr lang="zh-CN" altLang="en-US" b="1" dirty="0">
                <a:solidFill>
                  <a:schemeClr val="bg1"/>
                </a:solidFill>
                <a:latin typeface="HarmonyOS Sans SC" panose="00000500000000000000" pitchFamily="2" charset="-122"/>
              </a:rPr>
              <a:t>日</a:t>
            </a:r>
            <a:endParaRPr lang="en-US" altLang="zh-CN" b="1" dirty="0">
              <a:solidFill>
                <a:schemeClr val="bg1"/>
              </a:solidFill>
              <a:latin typeface="HarmonyOS Sans SC" panose="00000500000000000000" pitchFamily="2" charset="-122"/>
            </a:endParaRPr>
          </a:p>
        </p:txBody>
      </p:sp>
      <p:pic>
        <p:nvPicPr>
          <p:cNvPr id="8" name="图片 7" descr="徽标&#10;&#10;AI 生成的内容可能不正确。">
            <a:extLst>
              <a:ext uri="{FF2B5EF4-FFF2-40B4-BE49-F238E27FC236}">
                <a16:creationId xmlns:a16="http://schemas.microsoft.com/office/drawing/2014/main" id="{9CA26E93-897F-9576-2EEC-67F5EAE5E24C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  <p:pic>
        <p:nvPicPr>
          <p:cNvPr id="12" name="图片 11" descr="2378 [转换]"/>
          <p:cNvPicPr>
            <a:picLocks noChangeAspect="1"/>
          </p:cNvPicPr>
          <p:nvPr/>
        </p:nvPicPr>
        <p:blipFill>
          <a:blip r:embed="rId4"/>
          <a:srcRect l="-4181"/>
          <a:stretch>
            <a:fillRect/>
          </a:stretch>
        </p:blipFill>
        <p:spPr>
          <a:xfrm>
            <a:off x="5211193" y="1080109"/>
            <a:ext cx="926749" cy="1296000"/>
          </a:xfrm>
          <a:prstGeom prst="rect">
            <a:avLst/>
          </a:prstGeom>
        </p:spPr>
      </p:pic>
      <p:pic>
        <p:nvPicPr>
          <p:cNvPr id="8" name="图片 7" descr="/Users/weiqingqing/Desktop/2555 [转换].png2555 [转换]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5021923" y="4382594"/>
            <a:ext cx="1296000" cy="1296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416637" y="1290829"/>
            <a:ext cx="4484861" cy="445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  <a:sym typeface="+mn-ea"/>
              </a:rPr>
              <a:t>『</a:t>
            </a:r>
            <a:r>
              <a:rPr kumimoji="0" lang="zh-CN" altLang="en-US" sz="17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  <a:sym typeface="+mn-ea"/>
              </a:rPr>
              <a:t>以人为本，智能向善</a:t>
            </a: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  <a:sym typeface="+mn-ea"/>
              </a:rPr>
              <a:t>』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400800" y="2909570"/>
            <a:ext cx="5267960" cy="445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  <a:sym typeface="+mn-ea"/>
              </a:rPr>
              <a:t>『</a:t>
            </a:r>
            <a:r>
              <a:rPr kumimoji="0" lang="zh-CN" altLang="en-US" sz="17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  <a:sym typeface="+mn-ea"/>
              </a:rPr>
              <a:t>始得万物，百晓千知</a:t>
            </a: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  <a:sym typeface="+mn-ea"/>
              </a:rPr>
              <a:t>』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451600" y="4851400"/>
            <a:ext cx="5502910" cy="445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  <a:sym typeface="+mn-ea"/>
              </a:rPr>
              <a:t>『</a:t>
            </a:r>
            <a:r>
              <a:rPr kumimoji="0" lang="zh-CN" altLang="en-US" sz="17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  <a:sym typeface="+mn-ea"/>
              </a:rPr>
              <a:t>一体两翼，精确教学</a:t>
            </a: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  <a:sym typeface="+mn-ea"/>
              </a:rPr>
              <a:t>』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3667089" y="1699666"/>
            <a:ext cx="1295999" cy="3458667"/>
            <a:chOff x="6527" y="3759"/>
            <a:chExt cx="1474" cy="4476"/>
          </a:xfrm>
        </p:grpSpPr>
        <p:sp>
          <p:nvSpPr>
            <p:cNvPr id="33" name="任意多边形 32"/>
            <p:cNvSpPr/>
            <p:nvPr/>
          </p:nvSpPr>
          <p:spPr>
            <a:xfrm>
              <a:off x="7370" y="3759"/>
              <a:ext cx="611" cy="4476"/>
            </a:xfrm>
            <a:custGeom>
              <a:avLst/>
              <a:gdLst>
                <a:gd name="connisteX0" fmla="*/ 387985 w 387985"/>
                <a:gd name="connsiteY0" fmla="*/ 0 h 2842260"/>
                <a:gd name="connisteX1" fmla="*/ 0 w 387985"/>
                <a:gd name="connsiteY1" fmla="*/ 0 h 2842260"/>
                <a:gd name="connisteX2" fmla="*/ 0 w 387985"/>
                <a:gd name="connsiteY2" fmla="*/ 2842260 h 2842260"/>
                <a:gd name="connisteX3" fmla="*/ 387985 w 387985"/>
                <a:gd name="connsiteY3" fmla="*/ 2842260 h 2842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387985" h="2842260">
                  <a:moveTo>
                    <a:pt x="387985" y="0"/>
                  </a:moveTo>
                  <a:lnTo>
                    <a:pt x="0" y="0"/>
                  </a:lnTo>
                  <a:lnTo>
                    <a:pt x="0" y="2842260"/>
                  </a:lnTo>
                  <a:lnTo>
                    <a:pt x="387985" y="2842260"/>
                  </a:lnTo>
                </a:path>
              </a:pathLst>
            </a:custGeom>
            <a:noFill/>
            <a:ln w="19050" cap="rnd">
              <a:gradFill>
                <a:gsLst>
                  <a:gs pos="1000">
                    <a:srgbClr val="3D6AFD"/>
                  </a:gs>
                  <a:gs pos="100000">
                    <a:srgbClr val="33DDF8"/>
                  </a:gs>
                </a:gsLst>
                <a:lin ang="10800000" scaled="1"/>
                <a:tileRect r="-100000" b="-100000"/>
              </a:gra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汉仪正圆 55简" panose="00020600040101010101" charset="-122"/>
                <a:cs typeface="+mn-cs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6527" y="5895"/>
              <a:ext cx="1474" cy="0"/>
            </a:xfrm>
            <a:prstGeom prst="line">
              <a:avLst/>
            </a:prstGeom>
            <a:ln w="19050" cap="rnd">
              <a:gradFill>
                <a:gsLst>
                  <a:gs pos="1000">
                    <a:srgbClr val="3D6AFD"/>
                  </a:gs>
                  <a:gs pos="100000">
                    <a:srgbClr val="33DDF8"/>
                  </a:gs>
                </a:gsLst>
                <a:lin ang="10800000" scaled="1"/>
                <a:tileRect r="-100000" b="-100000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文本框 35"/>
          <p:cNvSpPr txBox="1"/>
          <p:nvPr/>
        </p:nvSpPr>
        <p:spPr>
          <a:xfrm>
            <a:off x="6317923" y="883526"/>
            <a:ext cx="426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数字人伴学系统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365566" y="2506292"/>
            <a:ext cx="497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多智能体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-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知识库协作系统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365566" y="4113091"/>
            <a:ext cx="52877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多学科客制化评估系统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&amp;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游戏化学习平台及评估系统</a:t>
            </a:r>
          </a:p>
        </p:txBody>
      </p:sp>
      <p:sp>
        <p:nvSpPr>
          <p:cNvPr id="64" name="椭圆 63"/>
          <p:cNvSpPr>
            <a:spLocks noChangeAspect="1"/>
          </p:cNvSpPr>
          <p:nvPr/>
        </p:nvSpPr>
        <p:spPr>
          <a:xfrm>
            <a:off x="5296404" y="2286004"/>
            <a:ext cx="780596" cy="144000"/>
          </a:xfrm>
          <a:prstGeom prst="ellipse">
            <a:avLst/>
          </a:prstGeom>
          <a:gradFill>
            <a:gsLst>
              <a:gs pos="100000">
                <a:srgbClr val="3D6AFD">
                  <a:alpha val="0"/>
                </a:srgbClr>
              </a:gs>
              <a:gs pos="50000">
                <a:srgbClr val="33DDF8">
                  <a:alpha val="25000"/>
                </a:srgbClr>
              </a:gs>
              <a:gs pos="0">
                <a:srgbClr val="3D6AFD">
                  <a:alpha val="0"/>
                </a:srgbClr>
              </a:gs>
            </a:gsLst>
            <a:lin ang="10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5392476" y="3924629"/>
            <a:ext cx="780596" cy="144000"/>
          </a:xfrm>
          <a:prstGeom prst="ellipse">
            <a:avLst/>
          </a:prstGeom>
          <a:gradFill>
            <a:gsLst>
              <a:gs pos="100000">
                <a:srgbClr val="3D6AFD">
                  <a:alpha val="0"/>
                </a:srgbClr>
              </a:gs>
              <a:gs pos="50000">
                <a:srgbClr val="33DDF8">
                  <a:alpha val="25000"/>
                </a:srgbClr>
              </a:gs>
              <a:gs pos="0">
                <a:srgbClr val="3D6AFD">
                  <a:alpha val="0"/>
                </a:srgbClr>
              </a:gs>
            </a:gsLst>
            <a:lin ang="10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  <p:pic>
        <p:nvPicPr>
          <p:cNvPr id="2" name="图片 1" descr="2355 [转换]"/>
          <p:cNvPicPr>
            <a:picLocks noChangeAspect="1"/>
          </p:cNvPicPr>
          <p:nvPr/>
        </p:nvPicPr>
        <p:blipFill>
          <a:blip r:embed="rId6"/>
          <a:srcRect r="-5240"/>
          <a:stretch>
            <a:fillRect/>
          </a:stretch>
        </p:blipFill>
        <p:spPr>
          <a:xfrm>
            <a:off x="5224198" y="2812256"/>
            <a:ext cx="936769" cy="1296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912" h="3022">
                <a:moveTo>
                  <a:pt x="0" y="0"/>
                </a:moveTo>
                <a:lnTo>
                  <a:pt x="1912" y="0"/>
                </a:lnTo>
                <a:lnTo>
                  <a:pt x="1912" y="3022"/>
                </a:lnTo>
                <a:lnTo>
                  <a:pt x="1827" y="3022"/>
                </a:lnTo>
                <a:cubicBezTo>
                  <a:pt x="1820" y="2950"/>
                  <a:pt x="1596" y="2867"/>
                  <a:pt x="1468" y="2838"/>
                </a:cubicBezTo>
                <a:lnTo>
                  <a:pt x="1471" y="2790"/>
                </a:lnTo>
                <a:lnTo>
                  <a:pt x="1003" y="2696"/>
                </a:lnTo>
                <a:lnTo>
                  <a:pt x="911" y="2767"/>
                </a:lnTo>
                <a:lnTo>
                  <a:pt x="900" y="2767"/>
                </a:lnTo>
                <a:lnTo>
                  <a:pt x="882" y="2767"/>
                </a:lnTo>
                <a:lnTo>
                  <a:pt x="821" y="2719"/>
                </a:lnTo>
                <a:lnTo>
                  <a:pt x="738" y="2686"/>
                </a:lnTo>
                <a:lnTo>
                  <a:pt x="633" y="2681"/>
                </a:lnTo>
                <a:lnTo>
                  <a:pt x="518" y="2681"/>
                </a:lnTo>
                <a:lnTo>
                  <a:pt x="402" y="2730"/>
                </a:lnTo>
                <a:lnTo>
                  <a:pt x="413" y="2796"/>
                </a:lnTo>
                <a:cubicBezTo>
                  <a:pt x="236" y="2820"/>
                  <a:pt x="49" y="2877"/>
                  <a:pt x="0" y="2906"/>
                </a:cubicBez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" name="椭圆 5"/>
          <p:cNvSpPr>
            <a:spLocks noChangeAspect="1"/>
          </p:cNvSpPr>
          <p:nvPr/>
        </p:nvSpPr>
        <p:spPr>
          <a:xfrm>
            <a:off x="5343711" y="5658715"/>
            <a:ext cx="780596" cy="144000"/>
          </a:xfrm>
          <a:prstGeom prst="ellipse">
            <a:avLst/>
          </a:prstGeom>
          <a:gradFill>
            <a:gsLst>
              <a:gs pos="100000">
                <a:srgbClr val="3D6AFD">
                  <a:alpha val="0"/>
                </a:srgbClr>
              </a:gs>
              <a:gs pos="50000">
                <a:srgbClr val="33DDF8">
                  <a:alpha val="25000"/>
                </a:srgbClr>
              </a:gs>
              <a:gs pos="0">
                <a:srgbClr val="3D6AFD">
                  <a:alpha val="0"/>
                </a:srgbClr>
              </a:gs>
            </a:gsLst>
            <a:lin ang="10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182943" y="1839670"/>
            <a:ext cx="2461368" cy="3420000"/>
            <a:chOff x="1182943" y="1839670"/>
            <a:chExt cx="2461368" cy="3420000"/>
          </a:xfrm>
        </p:grpSpPr>
        <p:pic>
          <p:nvPicPr>
            <p:cNvPr id="18" name="图片 17" descr="robot-humanoid-using-tablet-computer-big-data-analytic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1182943" y="1839670"/>
              <a:ext cx="2461368" cy="3420000"/>
            </a:xfrm>
            <a:prstGeom prst="roundRect">
              <a:avLst>
                <a:gd name="adj" fmla="val 1573"/>
              </a:avLst>
            </a:prstGeom>
            <a:ln>
              <a:gradFill>
                <a:gsLst>
                  <a:gs pos="100000">
                    <a:srgbClr val="3D6AFD"/>
                  </a:gs>
                  <a:gs pos="0">
                    <a:srgbClr val="33DDF8"/>
                  </a:gs>
                </a:gsLst>
                <a:lin ang="18900000" scaled="1"/>
              </a:gradFill>
            </a:ln>
          </p:spPr>
        </p:pic>
        <p:pic>
          <p:nvPicPr>
            <p:cNvPr id="7" name="图片 6" descr="徽标&#10;&#10;AI 生成的内容可能不正确。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800000">
              <a:off x="2578214" y="3261670"/>
              <a:ext cx="576000" cy="576000"/>
            </a:xfrm>
            <a:prstGeom prst="rect">
              <a:avLst/>
            </a:prstGeom>
            <a:scene3d>
              <a:camera prst="isometricTopUp"/>
              <a:lightRig rig="threePt" dir="t"/>
            </a:scene3d>
          </p:spPr>
        </p:pic>
      </p:grpSp>
      <p:sp>
        <p:nvSpPr>
          <p:cNvPr id="29" name="圆角矩形 15"/>
          <p:cNvSpPr/>
          <p:nvPr/>
        </p:nvSpPr>
        <p:spPr>
          <a:xfrm>
            <a:off x="1049011" y="1710056"/>
            <a:ext cx="2733280" cy="3667239"/>
          </a:xfrm>
          <a:prstGeom prst="roundRect">
            <a:avLst>
              <a:gd name="adj" fmla="val 2782"/>
            </a:avLst>
          </a:prstGeom>
          <a:noFill/>
          <a:ln w="22225">
            <a:solidFill>
              <a:srgbClr val="36BCF9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DingTalk Sans" panose="00020600040101000101" pitchFamily="18" charset="0"/>
              <a:ea typeface="汉仪正圆 55简" panose="00020600040101010101" charset="-122"/>
              <a:cs typeface="+mn-cs"/>
            </a:endParaRPr>
          </a:p>
        </p:txBody>
      </p:sp>
      <p:pic>
        <p:nvPicPr>
          <p:cNvPr id="3" name="图片 2" descr="徽标&#10;&#10;AI 生成的内容可能不正确。">
            <a:extLst>
              <a:ext uri="{FF2B5EF4-FFF2-40B4-BE49-F238E27FC236}">
                <a16:creationId xmlns:a16="http://schemas.microsoft.com/office/drawing/2014/main" id="{55F209F9-42F6-37C5-F41E-0961CD647B88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1E750F1-41C5-E71D-45C8-2652FE5E18F9}"/>
              </a:ext>
            </a:extLst>
          </p:cNvPr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uLnTx/>
                <a:uFillTx/>
                <a:latin typeface="汉仪正圆 55简" panose="00020600040101010101" charset="-122"/>
                <a:ea typeface="汉仪正圆 55简" panose="00020600040101010101" charset="-122"/>
                <a:cs typeface="+mn-cs"/>
              </a:rPr>
              <a:t>项目解决思路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74EAF91-702E-2CC1-C211-1E82D0984FB1}"/>
              </a:ext>
            </a:extLst>
          </p:cNvPr>
          <p:cNvSpPr txBox="1"/>
          <p:nvPr/>
        </p:nvSpPr>
        <p:spPr>
          <a:xfrm>
            <a:off x="6341771" y="1739175"/>
            <a:ext cx="550290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基于模块化语音识别、大模型、语音合成与</a:t>
            </a:r>
            <a:endParaRPr kumimoji="0" lang="en-US" altLang="zh-CN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数字人驱动技术，打造实时交互学习伙伴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C70AEFD-051F-DAE9-552F-DE82DC25BB1B}"/>
              </a:ext>
            </a:extLst>
          </p:cNvPr>
          <p:cNvSpPr txBox="1"/>
          <p:nvPr/>
        </p:nvSpPr>
        <p:spPr>
          <a:xfrm>
            <a:off x="6452925" y="3358311"/>
            <a:ext cx="480002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利用</a:t>
            </a:r>
            <a:r>
              <a:rPr kumimoji="0" lang="en-US" altLang="zh-CN" sz="17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AgentUniverse</a:t>
            </a: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构建可协作的多智能体网络</a:t>
            </a:r>
            <a:endParaRPr kumimoji="0" lang="en-US" altLang="zh-CN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实现知识检索、学习规划与系统自优化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1D20D6E-3A59-0B9C-060F-EAD02AC65A99}"/>
              </a:ext>
            </a:extLst>
          </p:cNvPr>
          <p:cNvSpPr txBox="1"/>
          <p:nvPr/>
        </p:nvSpPr>
        <p:spPr>
          <a:xfrm>
            <a:off x="6452925" y="5366864"/>
            <a:ext cx="507191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提供学科定制化、多维度的精准测评与反馈</a:t>
            </a:r>
            <a:endParaRPr kumimoji="0" lang="en-US" altLang="zh-CN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激发低龄或初学者的学习兴趣与动力</a:t>
            </a:r>
            <a:endParaRPr kumimoji="0" lang="en-US" altLang="zh-CN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打通“学</a:t>
            </a:r>
            <a:r>
              <a:rPr kumimoji="0" lang="en-US" altLang="zh-CN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-</a:t>
            </a: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练</a:t>
            </a:r>
            <a:r>
              <a:rPr kumimoji="0" lang="en-US" altLang="zh-CN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-</a:t>
            </a: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测</a:t>
            </a:r>
            <a:r>
              <a:rPr kumimoji="0" lang="en-US" altLang="zh-CN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-</a:t>
            </a:r>
            <a:r>
              <a:rPr kumimoji="0" lang="zh-CN" alt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cs"/>
              </a:rPr>
              <a:t>评”闭环，实现高效学习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ln>
                  <a:noFill/>
                </a:ln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数字人伴学系统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图示&#10;&#10;AI 生成的内容可能不正确。">
            <a:extLst>
              <a:ext uri="{FF2B5EF4-FFF2-40B4-BE49-F238E27FC236}">
                <a16:creationId xmlns:a16="http://schemas.microsoft.com/office/drawing/2014/main" id="{2D829349-0F24-B6D8-DEBF-4AC4A430EFC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49" y="1061849"/>
            <a:ext cx="5760000" cy="2049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B0798BB-C6A6-FC50-7481-D082BF3D663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7" r="3833"/>
          <a:stretch>
            <a:fillRect/>
          </a:stretch>
        </p:blipFill>
        <p:spPr bwMode="auto">
          <a:xfrm>
            <a:off x="6984999" y="1059631"/>
            <a:ext cx="4320000" cy="249008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5AE13EE-819E-78CE-7AC4-EE58826059D3}"/>
              </a:ext>
            </a:extLst>
          </p:cNvPr>
          <p:cNvSpPr txBox="1"/>
          <p:nvPr/>
        </p:nvSpPr>
        <p:spPr>
          <a:xfrm>
            <a:off x="696839" y="3241406"/>
            <a:ext cx="6060122" cy="2725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团队开发的数字人伴学系统</a:t>
            </a:r>
            <a:r>
              <a:rPr lang="zh-CN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以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阿里巴巴通义实验室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开源的</a:t>
            </a:r>
            <a:r>
              <a:rPr lang="en-US" altLang="zh-CN" dirty="0" err="1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OpenAvatarChat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为基座，构建了一套端到端的</a:t>
            </a:r>
            <a:endParaRPr lang="en-US" altLang="zh-CN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实时数字人对话工作流。该工作流采用模块化设计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，</a:t>
            </a:r>
            <a:endParaRPr lang="en-US" altLang="zh-CN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将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语音识别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ASR</a:t>
            </a:r>
            <a:r>
              <a:rPr lang="zh-CN" altLang="en-US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，优选为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阿里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达摩院</a:t>
            </a:r>
            <a:r>
              <a:rPr lang="en-US" altLang="zh-CN" kern="100" dirty="0" err="1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SenseVoice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）</a:t>
            </a:r>
            <a:endParaRPr lang="en-US" altLang="zh-CN" kern="1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大语言模型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LLM</a:t>
            </a:r>
            <a:r>
              <a:rPr lang="zh-CN" altLang="en-US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，优选为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阿里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通义实验室</a:t>
            </a:r>
            <a:r>
              <a:rPr lang="en-US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Qwen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）</a:t>
            </a:r>
            <a:endParaRPr lang="en-US" altLang="zh-CN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语音合成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TTS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，优选为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阿里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通义实验室</a:t>
            </a:r>
            <a:r>
              <a:rPr lang="en-US" altLang="zh-CN" kern="100" dirty="0" err="1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CosyVoice</a:t>
            </a:r>
            <a:r>
              <a:rPr lang="en-US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 2.0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）</a:t>
            </a:r>
            <a:endParaRPr lang="en-US" altLang="zh-CN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数字人驱动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Avatar</a:t>
            </a:r>
            <a:r>
              <a:rPr lang="zh-CN" altLang="en-US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，优选为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阿里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通义实验室</a:t>
            </a:r>
            <a:r>
              <a:rPr lang="en-US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LAM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）</a:t>
            </a:r>
            <a:endParaRPr lang="en-US" altLang="zh-CN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四大核心引擎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模块化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解耦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，便于独立优化和替换。</a:t>
            </a:r>
            <a:endParaRPr lang="zh-CN" altLang="zh-CN" sz="16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303A2D6-FD59-D814-4DD9-694271C378CA}"/>
              </a:ext>
            </a:extLst>
          </p:cNvPr>
          <p:cNvSpPr txBox="1"/>
          <p:nvPr/>
        </p:nvSpPr>
        <p:spPr>
          <a:xfrm>
            <a:off x="6984999" y="3787055"/>
            <a:ext cx="4320000" cy="2140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buNone/>
            </a:pP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团队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对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阿里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通义实验室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的</a:t>
            </a:r>
            <a:r>
              <a:rPr lang="en-US" altLang="zh-CN" kern="100" dirty="0" err="1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SenseVoice</a:t>
            </a:r>
            <a:endParaRPr lang="en-US" altLang="zh-CN" kern="1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  <a:buNone/>
            </a:pPr>
            <a:r>
              <a:rPr lang="zh-CN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进行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伪流式处理改造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，</a:t>
            </a:r>
            <a:r>
              <a:rPr lang="zh-CN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降低交互延迟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；</a:t>
            </a:r>
            <a:endParaRPr lang="en-US" altLang="zh-CN" kern="1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  <a:buNone/>
            </a:pPr>
            <a:r>
              <a:rPr lang="zh-CN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通过将用户的连续语音流按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固定时间</a:t>
            </a:r>
            <a:endParaRPr lang="en-US" altLang="zh-CN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钉钉进步体" panose="00020600040101010101" pitchFamily="18" charset="-122"/>
              <a:ea typeface="钉钉进步体" panose="00020600040101010101" pitchFamily="18" charset="-122"/>
              <a:cs typeface="阿里巴巴普惠体 B" panose="00020600040101010101" pitchFamily="18" charset="-122"/>
            </a:endParaRPr>
          </a:p>
          <a:p>
            <a:pPr>
              <a:lnSpc>
                <a:spcPct val="125000"/>
              </a:lnSpc>
              <a:buNone/>
            </a:pP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窗口</a:t>
            </a:r>
            <a:r>
              <a:rPr lang="zh-CN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chunk</a:t>
            </a:r>
            <a:r>
              <a:rPr lang="zh-CN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）进行分块，并采用</a:t>
            </a:r>
            <a:endParaRPr lang="en-US" altLang="zh-CN" kern="1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  <a:buNone/>
            </a:pP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截断注意力</a:t>
            </a:r>
            <a:r>
              <a:rPr lang="zh-CN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机制（</a:t>
            </a:r>
            <a:r>
              <a:rPr lang="en-US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truncated attention</a:t>
            </a:r>
            <a:r>
              <a:rPr lang="zh-CN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）对每个语音块进行独立推理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Arial" panose="020B0604020202020204" pitchFamily="34" charset="0"/>
              </a:rPr>
              <a:t>。</a:t>
            </a:r>
            <a:endParaRPr lang="zh-CN" altLang="zh-CN" kern="1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Arial" panose="020B0604020202020204" pitchFamily="34" charset="0"/>
            </a:endParaRPr>
          </a:p>
        </p:txBody>
      </p:sp>
      <p:pic>
        <p:nvPicPr>
          <p:cNvPr id="14" name="图片 13" descr="徽标&#10;&#10;AI 生成的内容可能不正确。">
            <a:extLst>
              <a:ext uri="{FF2B5EF4-FFF2-40B4-BE49-F238E27FC236}">
                <a16:creationId xmlns:a16="http://schemas.microsoft.com/office/drawing/2014/main" id="{0EAA667E-28BC-BD52-ECA4-E690C57C7D12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3" name="矩形: 圆角 38">
            <a:extLst>
              <a:ext uri="{FF2B5EF4-FFF2-40B4-BE49-F238E27FC236}">
                <a16:creationId xmlns:a16="http://schemas.microsoft.com/office/drawing/2014/main" id="{BF241462-5A85-8980-C549-ACA94EC8747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数字人伴学系统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：打造你的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定制化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“学习搭子”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ln>
                  <a:noFill/>
                </a:ln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数字人伴学系统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F6C70E5-F0D4-6797-B256-011365EFF302}"/>
              </a:ext>
            </a:extLst>
          </p:cNvPr>
          <p:cNvGrpSpPr/>
          <p:nvPr/>
        </p:nvGrpSpPr>
        <p:grpSpPr>
          <a:xfrm>
            <a:off x="6364110" y="1254064"/>
            <a:ext cx="5400000" cy="2160000"/>
            <a:chOff x="914115" y="3212415"/>
            <a:chExt cx="10097145" cy="1456286"/>
          </a:xfrm>
          <a:gradFill>
            <a:gsLst>
              <a:gs pos="0">
                <a:schemeClr val="accent1">
                  <a:alpha val="67000"/>
                  <a:lumMod val="50000"/>
                  <a:lumOff val="5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grpSpPr>
        <p:sp>
          <p:nvSpPr>
            <p:cNvPr id="24" name="圆角矩形 16">
              <a:extLst>
                <a:ext uri="{FF2B5EF4-FFF2-40B4-BE49-F238E27FC236}">
                  <a16:creationId xmlns:a16="http://schemas.microsoft.com/office/drawing/2014/main" id="{628261F0-C3BC-989A-78BB-AA97C75FF148}"/>
                </a:ext>
              </a:extLst>
            </p:cNvPr>
            <p:cNvSpPr/>
            <p:nvPr/>
          </p:nvSpPr>
          <p:spPr>
            <a:xfrm>
              <a:off x="914115" y="3228701"/>
              <a:ext cx="10080000" cy="1440000"/>
            </a:xfrm>
            <a:prstGeom prst="roundRect">
              <a:avLst>
                <a:gd name="adj" fmla="val 2782"/>
              </a:avLst>
            </a:prstGeom>
            <a:grpFill/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n>
                  <a:noFill/>
                </a:ln>
                <a:noFill/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25" name="圆角矩形 15">
              <a:extLst>
                <a:ext uri="{FF2B5EF4-FFF2-40B4-BE49-F238E27FC236}">
                  <a16:creationId xmlns:a16="http://schemas.microsoft.com/office/drawing/2014/main" id="{3386CF35-E3BA-B4DF-96C6-CD09B76E4CEC}"/>
                </a:ext>
              </a:extLst>
            </p:cNvPr>
            <p:cNvSpPr/>
            <p:nvPr/>
          </p:nvSpPr>
          <p:spPr>
            <a:xfrm>
              <a:off x="931260" y="3212415"/>
              <a:ext cx="10080000" cy="1440000"/>
            </a:xfrm>
            <a:prstGeom prst="roundRect">
              <a:avLst>
                <a:gd name="adj" fmla="val 2782"/>
              </a:avLst>
            </a:prstGeom>
            <a:grpFill/>
            <a:ln w="22225">
              <a:gradFill>
                <a:gsLst>
                  <a:gs pos="100000">
                    <a:srgbClr val="3D6AFD"/>
                  </a:gs>
                  <a:gs pos="0">
                    <a:srgbClr val="33DDF8"/>
                  </a:gs>
                </a:gsLst>
                <a:lin ang="189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n>
                  <a:noFill/>
                </a:ln>
                <a:noFill/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2C06A2C4-ABA9-B407-D06C-70B2901B2212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70361" y="1255828"/>
            <a:ext cx="5400000" cy="216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47F8A19-7B19-C9F3-5999-E8ED005C967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428" y="1409314"/>
            <a:ext cx="5183505" cy="18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B49B4A9-3A67-BA41-22AA-73839DFC78FC}"/>
              </a:ext>
            </a:extLst>
          </p:cNvPr>
          <p:cNvSpPr txBox="1"/>
          <p:nvPr/>
        </p:nvSpPr>
        <p:spPr>
          <a:xfrm>
            <a:off x="632345" y="3799169"/>
            <a:ext cx="5698173" cy="1793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声像科技团队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将</a:t>
            </a:r>
            <a:r>
              <a:rPr lang="en-US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Qwen3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系列大模型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深度集成到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蚂蚁集团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的</a:t>
            </a:r>
            <a:r>
              <a:rPr lang="en-US" altLang="zh-CN" dirty="0" err="1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AgentUniverse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多智能体框架中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；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使得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数字人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服务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不再是一个孤立的对话模型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，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而是作为一个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“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伴学智能体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”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（</a:t>
            </a:r>
            <a:r>
              <a:rPr lang="en-US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Companion Agent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）与其他智能体（如</a:t>
            </a:r>
            <a:r>
              <a:rPr lang="en-US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“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学习规划智能体</a:t>
            </a:r>
            <a:r>
              <a:rPr lang="en-US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”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）协同工作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18C36E5-9061-3962-85A4-8DE38B21B40C}"/>
              </a:ext>
            </a:extLst>
          </p:cNvPr>
          <p:cNvSpPr txBox="1"/>
          <p:nvPr/>
        </p:nvSpPr>
        <p:spPr>
          <a:xfrm>
            <a:off x="6330518" y="3823325"/>
            <a:ext cx="6113780" cy="1793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buNone/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团队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利用</a:t>
            </a:r>
            <a:r>
              <a:rPr lang="en-US" altLang="zh-CN" dirty="0" err="1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CosyVoice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的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自然语言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情感控制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能力，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  <a:buNone/>
            </a:pP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根据</a:t>
            </a: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伴学智能体中对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对话上下文的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情感分析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结果，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  <a:buNone/>
            </a:pP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动态调整</a:t>
            </a:r>
            <a:r>
              <a:rPr lang="en-US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TTS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输出的语调；在学生遇到困难时，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  <a:buNone/>
            </a:pP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则会切换到更温和、耐心的语气，</a:t>
            </a:r>
            <a:endParaRPr lang="en-US" altLang="zh-CN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  <a:buNone/>
            </a:pPr>
            <a:r>
              <a:rPr lang="zh-CN" altLang="en-US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使“学习搭子”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实现真正的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情感化陪伴</a:t>
            </a:r>
            <a:r>
              <a:rPr lang="zh-CN" altLang="zh-CN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。</a:t>
            </a:r>
          </a:p>
        </p:txBody>
      </p:sp>
      <p:pic>
        <p:nvPicPr>
          <p:cNvPr id="14" name="图片 13" descr="徽标&#10;&#10;AI 生成的内容可能不正确。">
            <a:extLst>
              <a:ext uri="{FF2B5EF4-FFF2-40B4-BE49-F238E27FC236}">
                <a16:creationId xmlns:a16="http://schemas.microsoft.com/office/drawing/2014/main" id="{091A5BE5-4290-8C8D-4941-879B35B4E990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9" name="矩形: 圆角 38">
            <a:extLst>
              <a:ext uri="{FF2B5EF4-FFF2-40B4-BE49-F238E27FC236}">
                <a16:creationId xmlns:a16="http://schemas.microsoft.com/office/drawing/2014/main" id="{5E8C80E0-EAC8-C703-E497-DD715AEBB13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数字人伴学系统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：打造你的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定制化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“学习搭子”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ln>
                  <a:noFill/>
                </a:ln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数字人伴学系统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84C536D9-3F52-8D87-F73C-8FEFB5B403AF}"/>
              </a:ext>
            </a:extLst>
          </p:cNvPr>
          <p:cNvSpPr txBox="1"/>
          <p:nvPr/>
        </p:nvSpPr>
        <p:spPr>
          <a:xfrm>
            <a:off x="983613" y="3864747"/>
            <a:ext cx="6271313" cy="1728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None/>
            </a:pPr>
            <a:r>
              <a:rPr lang="en-US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LAM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Large Avatar Model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）源自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阿里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通义实验室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，</a:t>
            </a:r>
            <a:endParaRPr lang="en-US" altLang="zh-CN" kern="1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是一种创新的大型数字人模型，能够从单张图片快速生成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超写实的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3D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高斯头像，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同时在硬件上对显存占用较低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；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并支持使用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WebRTC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技术进行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流式端到端渲染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使得系统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可支持学生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需求与喜好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生成专属学习伙伴。</a:t>
            </a:r>
            <a:endParaRPr lang="zh-CN" altLang="zh-CN" sz="16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E2E84CD-3EAD-FBF7-CAFB-868D9FDE94EE}"/>
              </a:ext>
            </a:extLst>
          </p:cNvPr>
          <p:cNvSpPr txBox="1"/>
          <p:nvPr/>
        </p:nvSpPr>
        <p:spPr>
          <a:xfrm>
            <a:off x="7553012" y="1265285"/>
            <a:ext cx="6113780" cy="755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buNone/>
            </a:pPr>
            <a:r>
              <a:rPr lang="zh-CN" altLang="en-US" sz="1800" b="1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声像科技</a:t>
            </a:r>
            <a:r>
              <a:rPr lang="zh-CN" altLang="zh-CN" sz="1800" b="1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团队就数字人伴学系统</a:t>
            </a:r>
            <a:endParaRPr lang="en-US" altLang="zh-CN" sz="1800" b="1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  <a:buNone/>
            </a:pPr>
            <a:r>
              <a:rPr lang="zh-CN" altLang="zh-CN" sz="1800" b="1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申请了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两项软件著作权</a:t>
            </a:r>
            <a:r>
              <a:rPr lang="zh-CN" altLang="zh-CN" sz="1800" b="1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并取得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授权</a:t>
            </a:r>
            <a:r>
              <a:rPr lang="zh-CN" altLang="zh-CN" sz="1800" b="1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：</a:t>
            </a:r>
            <a:endParaRPr lang="zh-CN" altLang="zh-CN" sz="16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18" name="图片 17" descr="徽标&#10;&#10;AI 生成的内容可能不正确。">
            <a:extLst>
              <a:ext uri="{FF2B5EF4-FFF2-40B4-BE49-F238E27FC236}">
                <a16:creationId xmlns:a16="http://schemas.microsoft.com/office/drawing/2014/main" id="{C0F4F739-B339-2E82-4B0F-91A6210EE42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A05D9EAA-C604-F0C5-44DB-7F0BE349C359}"/>
              </a:ext>
            </a:extLst>
          </p:cNvPr>
          <p:cNvGrpSpPr/>
          <p:nvPr/>
        </p:nvGrpSpPr>
        <p:grpSpPr>
          <a:xfrm>
            <a:off x="983614" y="1082407"/>
            <a:ext cx="6300000" cy="2592000"/>
            <a:chOff x="488950" y="1049235"/>
            <a:chExt cx="6429258" cy="2592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B8F097A8-A36E-3D69-0AC1-701EF3767941}"/>
                </a:ext>
              </a:extLst>
            </p:cNvPr>
            <p:cNvPicPr>
              <a:picLocks/>
            </p:cNvPicPr>
            <p:nvPr/>
          </p:nvPicPr>
          <p:blipFill rotWithShape="1">
            <a:blip r:embed="rId6"/>
            <a:srcRect l="85147" t="21479" r="316" b="13010"/>
            <a:stretch>
              <a:fillRect/>
            </a:stretch>
          </p:blipFill>
          <p:spPr bwMode="auto">
            <a:xfrm>
              <a:off x="5622208" y="1049235"/>
              <a:ext cx="1296000" cy="2592000"/>
            </a:xfrm>
            <a:prstGeom prst="rect">
              <a:avLst/>
            </a:prstGeom>
            <a:ln>
              <a:noFill/>
            </a:ln>
            <a:effectLst>
              <a:softEdge rad="12700"/>
            </a:effectLst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BB7A9AE0-09CE-B87B-1992-F83419A89201}"/>
                </a:ext>
              </a:extLst>
            </p:cNvPr>
            <p:cNvPicPr>
              <a:picLocks/>
            </p:cNvPicPr>
            <p:nvPr/>
          </p:nvPicPr>
          <p:blipFill rotWithShape="1">
            <a:blip r:embed="rId6"/>
            <a:srcRect l="18528" t="21479" r="316" b="13010"/>
            <a:stretch>
              <a:fillRect/>
            </a:stretch>
          </p:blipFill>
          <p:spPr bwMode="auto">
            <a:xfrm>
              <a:off x="488950" y="1049235"/>
              <a:ext cx="5184000" cy="2592000"/>
            </a:xfrm>
            <a:prstGeom prst="rect">
              <a:avLst/>
            </a:prstGeom>
            <a:ln>
              <a:noFill/>
            </a:ln>
            <a:effectLst>
              <a:softEdge rad="12700"/>
            </a:effectLst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8" name="图片 7" descr="图表&#10;&#10;AI 生成的内容可能不正确。">
              <a:extLst>
                <a:ext uri="{FF2B5EF4-FFF2-40B4-BE49-F238E27FC236}">
                  <a16:creationId xmlns:a16="http://schemas.microsoft.com/office/drawing/2014/main" id="{0EE5731F-CAE1-B6BC-BEF8-2DC8EB7F8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94003" y="1255828"/>
              <a:ext cx="4400457" cy="115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图片 13" descr="卡通画&#10;&#10;AI 生成的内容可能不正确。">
              <a:extLst>
                <a:ext uri="{FF2B5EF4-FFF2-40B4-BE49-F238E27FC236}">
                  <a16:creationId xmlns:a16="http://schemas.microsoft.com/office/drawing/2014/main" id="{D63AB6E2-FEF4-D6D1-1A43-282C08903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0208" y="2906830"/>
              <a:ext cx="1080000" cy="425743"/>
            </a:xfrm>
            <a:prstGeom prst="rect">
              <a:avLst/>
            </a:prstGeom>
          </p:spPr>
        </p:pic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E1A87DA8-DF46-A90E-5D56-8C7081ECC1BA}"/>
              </a:ext>
            </a:extLst>
          </p:cNvPr>
          <p:cNvSpPr txBox="1"/>
          <p:nvPr/>
        </p:nvSpPr>
        <p:spPr>
          <a:xfrm>
            <a:off x="7395799" y="4885525"/>
            <a:ext cx="6756400" cy="755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《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终身学伴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数字虚拟人合成平台</a:t>
            </a:r>
            <a:r>
              <a:rPr lang="en-US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》</a:t>
            </a:r>
            <a:endParaRPr lang="zh-CN" altLang="zh-CN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钉钉进步体" panose="00020600040101010101" pitchFamily="18" charset="-122"/>
              <a:ea typeface="钉钉进步体" panose="00020600040101010101" pitchFamily="18" charset="-122"/>
              <a:cs typeface="阿里巴巴普惠体 B" panose="00020600040101010101" pitchFamily="18" charset="-122"/>
            </a:endParaRPr>
          </a:p>
          <a:p>
            <a:pPr>
              <a:lnSpc>
                <a:spcPct val="125000"/>
              </a:lnSpc>
              <a:buNone/>
            </a:pPr>
            <a:r>
              <a:rPr lang="en-US" altLang="zh-CN" b="1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《</a:t>
            </a:r>
            <a:r>
              <a:rPr lang="zh-CN" altLang="en-US" b="1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面向深度伪造音视频的智能检测软件</a:t>
            </a:r>
            <a:r>
              <a:rPr lang="en-US" altLang="zh-CN" b="1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》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F766E99-6AAF-D10F-E10F-C6F090D6E7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56160" y="2090511"/>
            <a:ext cx="1915602" cy="2592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661B289-6CC6-5D6B-70EE-C04F2912B4A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6545" y="2075433"/>
            <a:ext cx="1914908" cy="259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矩形: 圆角 38">
            <a:extLst>
              <a:ext uri="{FF2B5EF4-FFF2-40B4-BE49-F238E27FC236}">
                <a16:creationId xmlns:a16="http://schemas.microsoft.com/office/drawing/2014/main" id="{B1F419DC-EB0A-4997-3D59-68074A35EB4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数字人伴学系统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：打造你的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定制化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“学习搭子”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多智能体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-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知识库协作系统</a:t>
            </a:r>
            <a:endParaRPr lang="zh-CN" altLang="en-US" sz="28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图形用户界面, 网站&#10;&#10;AI 生成的内容可能不正确。">
            <a:extLst>
              <a:ext uri="{FF2B5EF4-FFF2-40B4-BE49-F238E27FC236}">
                <a16:creationId xmlns:a16="http://schemas.microsoft.com/office/drawing/2014/main" id="{D896C81F-BE26-3DAA-2C62-C44F59C7E2B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114" y="996831"/>
            <a:ext cx="5183505" cy="256730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41618A0-FE78-C2F7-6475-EDD1B547D03C}"/>
              </a:ext>
            </a:extLst>
          </p:cNvPr>
          <p:cNvSpPr txBox="1"/>
          <p:nvPr/>
        </p:nvSpPr>
        <p:spPr>
          <a:xfrm>
            <a:off x="697704" y="3700679"/>
            <a:ext cx="6113780" cy="20604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None/>
            </a:pP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多智能体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知识库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系统是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声像科技团队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“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AI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智能·学习搭子”解决方案的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知识中枢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与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智能引擎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；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依托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于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蚂蚁集团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开源的</a:t>
            </a:r>
            <a:r>
              <a:rPr lang="en-US" altLang="zh-CN" sz="1800" kern="100" dirty="0" err="1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AgentUniverse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多智能体框架，构建了一个由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多个领域专家智能体协同工作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的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动态</a:t>
            </a:r>
            <a:r>
              <a:rPr lang="zh-CN" altLang="zh-CN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知识网络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将静态的知识库转化为可推理、可协作、可进化的活知识，为数字人伴学系统提供强大、精准、实时的智能支持。</a:t>
            </a:r>
            <a:endParaRPr lang="zh-CN" altLang="zh-CN" sz="16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12" name="图片 11" descr="徽标&#10;&#10;AI 生成的内容可能不正确。">
            <a:extLst>
              <a:ext uri="{FF2B5EF4-FFF2-40B4-BE49-F238E27FC236}">
                <a16:creationId xmlns:a16="http://schemas.microsoft.com/office/drawing/2014/main" id="{DDDDC729-490C-F905-62FC-E17B21A9FBEA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14" name="图片 13" descr="图示&#10;&#10;AI 生成的内容可能不正确。">
            <a:extLst>
              <a:ext uri="{FF2B5EF4-FFF2-40B4-BE49-F238E27FC236}">
                <a16:creationId xmlns:a16="http://schemas.microsoft.com/office/drawing/2014/main" id="{E1FFE4A9-0C3E-8693-F879-4F63182B5DA5}"/>
              </a:ext>
            </a:extLst>
          </p:cNvPr>
          <p:cNvPicPr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6393" y="955962"/>
            <a:ext cx="4320000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65C90B2-F911-0E3D-30B5-EA8880DFA9EF}"/>
              </a:ext>
            </a:extLst>
          </p:cNvPr>
          <p:cNvSpPr txBox="1"/>
          <p:nvPr/>
        </p:nvSpPr>
        <p:spPr>
          <a:xfrm>
            <a:off x="7106393" y="4365477"/>
            <a:ext cx="4407473" cy="1395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None/>
            </a:pP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团队通过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向量数据库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技术实现了基于</a:t>
            </a:r>
            <a:r>
              <a:rPr lang="en-US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RAG</a:t>
            </a:r>
          </a:p>
          <a:p>
            <a:pPr>
              <a:lnSpc>
                <a:spcPct val="120000"/>
              </a:lnSpc>
              <a:buNone/>
            </a:pP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的检索增强工作，使得多智能体</a:t>
            </a:r>
            <a:r>
              <a:rPr lang="en-US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-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知识库</a:t>
            </a:r>
            <a:endParaRPr lang="en-US" altLang="zh-CN" kern="1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协作系统能够基于已有的教案、教科书</a:t>
            </a:r>
            <a:endParaRPr lang="en-US" altLang="zh-CN" kern="100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en-US" altLang="zh-CN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PDF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等，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归纳知识要点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、</a:t>
            </a:r>
            <a:r>
              <a:rPr lang="zh-CN" altLang="en-US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实现定向检索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。</a:t>
            </a:r>
            <a:endParaRPr lang="zh-CN" altLang="zh-CN" sz="16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</p:txBody>
      </p:sp>
      <p:sp>
        <p:nvSpPr>
          <p:cNvPr id="8" name="矩形: 圆角 38">
            <a:extLst>
              <a:ext uri="{FF2B5EF4-FFF2-40B4-BE49-F238E27FC236}">
                <a16:creationId xmlns:a16="http://schemas.microsoft.com/office/drawing/2014/main" id="{FE489A6B-1E28-B311-4E2A-B2161218388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多智能体</a:t>
            </a:r>
            <a:r>
              <a:rPr lang="en-US" altLang="zh-CN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-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知识库协作系统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：让你的“学习搭子”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越用越懂你</a:t>
            </a:r>
            <a:endParaRPr lang="en-US" altLang="zh-CN" sz="27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多智能体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-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知识库协作系统</a:t>
            </a:r>
            <a:endParaRPr lang="zh-CN" altLang="en-US" sz="28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grpSp>
        <p:nvGrpSpPr>
          <p:cNvPr id="28" name="图形 2">
            <a:extLst>
              <a:ext uri="{FF2B5EF4-FFF2-40B4-BE49-F238E27FC236}">
                <a16:creationId xmlns:a16="http://schemas.microsoft.com/office/drawing/2014/main" id="{5EC18FD4-107B-352D-DA75-615A0131409A}"/>
              </a:ext>
            </a:extLst>
          </p:cNvPr>
          <p:cNvGrpSpPr/>
          <p:nvPr/>
        </p:nvGrpSpPr>
        <p:grpSpPr>
          <a:xfrm>
            <a:off x="5954651" y="4383004"/>
            <a:ext cx="5184000" cy="1440000"/>
            <a:chOff x="6492955" y="785550"/>
            <a:chExt cx="5698751" cy="1216863"/>
          </a:xfrm>
          <a:gradFill>
            <a:gsLst>
              <a:gs pos="51000">
                <a:srgbClr val="00B0F0">
                  <a:alpha val="90000"/>
                </a:srgbClr>
              </a:gs>
              <a:gs pos="100000">
                <a:schemeClr val="accent1">
                  <a:alpha val="78000"/>
                </a:schemeClr>
              </a:gs>
              <a:gs pos="0">
                <a:schemeClr val="accent1">
                  <a:alpha val="88000"/>
                </a:schemeClr>
              </a:gs>
            </a:gsLst>
            <a:lin ang="0" scaled="0"/>
          </a:gradFill>
        </p:grpSpPr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E1DEC681-D821-3593-7B49-0558775E2751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6501134" y="785550"/>
              <a:ext cx="5678597" cy="1216863"/>
            </a:xfrm>
            <a:custGeom>
              <a:avLst/>
              <a:gdLst>
                <a:gd name="connsiteX0" fmla="*/ 5564681 w 5678597"/>
                <a:gd name="connsiteY0" fmla="*/ 1216863 h 1216863"/>
                <a:gd name="connsiteX1" fmla="*/ 113917 w 5678597"/>
                <a:gd name="connsiteY1" fmla="*/ 1216863 h 1216863"/>
                <a:gd name="connsiteX2" fmla="*/ 0 w 5678597"/>
                <a:gd name="connsiteY2" fmla="*/ 1102947 h 1216863"/>
                <a:gd name="connsiteX3" fmla="*/ 0 w 5678597"/>
                <a:gd name="connsiteY3" fmla="*/ 113917 h 1216863"/>
                <a:gd name="connsiteX4" fmla="*/ 113917 w 5678597"/>
                <a:gd name="connsiteY4" fmla="*/ 0 h 1216863"/>
                <a:gd name="connsiteX5" fmla="*/ 5564681 w 5678597"/>
                <a:gd name="connsiteY5" fmla="*/ 0 h 1216863"/>
                <a:gd name="connsiteX6" fmla="*/ 5678598 w 5678597"/>
                <a:gd name="connsiteY6" fmla="*/ 113917 h 1216863"/>
                <a:gd name="connsiteX7" fmla="*/ 5678598 w 5678597"/>
                <a:gd name="connsiteY7" fmla="*/ 1102655 h 1216863"/>
                <a:gd name="connsiteX8" fmla="*/ 5564681 w 5678597"/>
                <a:gd name="connsiteY8" fmla="*/ 1216863 h 1216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8597" h="1216863">
                  <a:moveTo>
                    <a:pt x="5564681" y="1216863"/>
                  </a:moveTo>
                  <a:lnTo>
                    <a:pt x="113917" y="1216863"/>
                  </a:lnTo>
                  <a:cubicBezTo>
                    <a:pt x="69518" y="1172465"/>
                    <a:pt x="44398" y="1147345"/>
                    <a:pt x="0" y="1102947"/>
                  </a:cubicBezTo>
                  <a:lnTo>
                    <a:pt x="0" y="113917"/>
                  </a:lnTo>
                  <a:cubicBezTo>
                    <a:pt x="44398" y="69518"/>
                    <a:pt x="69518" y="44398"/>
                    <a:pt x="113917" y="0"/>
                  </a:cubicBezTo>
                  <a:lnTo>
                    <a:pt x="5564681" y="0"/>
                  </a:lnTo>
                  <a:cubicBezTo>
                    <a:pt x="5609080" y="44398"/>
                    <a:pt x="5634200" y="69518"/>
                    <a:pt x="5678598" y="113917"/>
                  </a:cubicBezTo>
                  <a:lnTo>
                    <a:pt x="5678598" y="1102655"/>
                  </a:lnTo>
                  <a:cubicBezTo>
                    <a:pt x="5634200" y="1147345"/>
                    <a:pt x="5609080" y="1172465"/>
                    <a:pt x="5564681" y="1216863"/>
                  </a:cubicBez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7804E726-909A-0A03-7C99-0A60680CC67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2131245" y="899466"/>
              <a:ext cx="57249" cy="994579"/>
            </a:xfrm>
            <a:custGeom>
              <a:avLst/>
              <a:gdLst>
                <a:gd name="connsiteX0" fmla="*/ 52285 w 57249"/>
                <a:gd name="connsiteY0" fmla="*/ 994580 h 994579"/>
                <a:gd name="connsiteX1" fmla="*/ 34759 w 57249"/>
                <a:gd name="connsiteY1" fmla="*/ 994580 h 994579"/>
                <a:gd name="connsiteX2" fmla="*/ 34759 w 57249"/>
                <a:gd name="connsiteY2" fmla="*/ 707452 h 994579"/>
                <a:gd name="connsiteX3" fmla="*/ 0 w 57249"/>
                <a:gd name="connsiteY3" fmla="*/ 672692 h 994579"/>
                <a:gd name="connsiteX4" fmla="*/ 0 w 57249"/>
                <a:gd name="connsiteY4" fmla="*/ 329190 h 994579"/>
                <a:gd name="connsiteX5" fmla="*/ 39724 w 57249"/>
                <a:gd name="connsiteY5" fmla="*/ 289465 h 994579"/>
                <a:gd name="connsiteX6" fmla="*/ 39724 w 57249"/>
                <a:gd name="connsiteY6" fmla="*/ 0 h 994579"/>
                <a:gd name="connsiteX7" fmla="*/ 57249 w 57249"/>
                <a:gd name="connsiteY7" fmla="*/ 0 h 994579"/>
                <a:gd name="connsiteX8" fmla="*/ 57249 w 57249"/>
                <a:gd name="connsiteY8" fmla="*/ 296767 h 994579"/>
                <a:gd name="connsiteX9" fmla="*/ 17526 w 57249"/>
                <a:gd name="connsiteY9" fmla="*/ 336492 h 994579"/>
                <a:gd name="connsiteX10" fmla="*/ 17526 w 57249"/>
                <a:gd name="connsiteY10" fmla="*/ 665390 h 994579"/>
                <a:gd name="connsiteX11" fmla="*/ 52285 w 57249"/>
                <a:gd name="connsiteY11" fmla="*/ 700149 h 99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49" h="994579">
                  <a:moveTo>
                    <a:pt x="52285" y="994580"/>
                  </a:moveTo>
                  <a:lnTo>
                    <a:pt x="34759" y="994580"/>
                  </a:lnTo>
                  <a:lnTo>
                    <a:pt x="34759" y="707452"/>
                  </a:lnTo>
                  <a:lnTo>
                    <a:pt x="0" y="672692"/>
                  </a:lnTo>
                  <a:lnTo>
                    <a:pt x="0" y="329190"/>
                  </a:lnTo>
                  <a:lnTo>
                    <a:pt x="39724" y="289465"/>
                  </a:lnTo>
                  <a:lnTo>
                    <a:pt x="39724" y="0"/>
                  </a:lnTo>
                  <a:lnTo>
                    <a:pt x="57249" y="0"/>
                  </a:lnTo>
                  <a:lnTo>
                    <a:pt x="57249" y="296767"/>
                  </a:lnTo>
                  <a:lnTo>
                    <a:pt x="17526" y="336492"/>
                  </a:lnTo>
                  <a:lnTo>
                    <a:pt x="17526" y="665390"/>
                  </a:lnTo>
                  <a:lnTo>
                    <a:pt x="52285" y="700149"/>
                  </a:ln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DDDCCA67-6C43-603B-54BB-AADADEBAA11F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2170968" y="1223690"/>
              <a:ext cx="20738" cy="356062"/>
            </a:xfrm>
            <a:custGeom>
              <a:avLst/>
              <a:gdLst>
                <a:gd name="connsiteX0" fmla="*/ 19571 w 20738"/>
                <a:gd name="connsiteY0" fmla="*/ 0 h 356062"/>
                <a:gd name="connsiteX1" fmla="*/ 0 w 20738"/>
                <a:gd name="connsiteY1" fmla="*/ 19570 h 356062"/>
                <a:gd name="connsiteX2" fmla="*/ 0 w 20738"/>
                <a:gd name="connsiteY2" fmla="*/ 335324 h 356062"/>
                <a:gd name="connsiteX3" fmla="*/ 20739 w 20738"/>
                <a:gd name="connsiteY3" fmla="*/ 356062 h 356062"/>
                <a:gd name="connsiteX4" fmla="*/ 19571 w 20738"/>
                <a:gd name="connsiteY4" fmla="*/ 0 h 3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8" h="356062">
                  <a:moveTo>
                    <a:pt x="19571" y="0"/>
                  </a:moveTo>
                  <a:lnTo>
                    <a:pt x="0" y="19570"/>
                  </a:lnTo>
                  <a:cubicBezTo>
                    <a:pt x="0" y="19570"/>
                    <a:pt x="0" y="332987"/>
                    <a:pt x="0" y="335324"/>
                  </a:cubicBezTo>
                  <a:cubicBezTo>
                    <a:pt x="0" y="337953"/>
                    <a:pt x="20739" y="356062"/>
                    <a:pt x="20739" y="356062"/>
                  </a:cubicBezTo>
                  <a:lnTo>
                    <a:pt x="19571" y="0"/>
                  </a:ln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CA2249CF-96ED-A02E-A084-50A8A610B901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6496168" y="899466"/>
              <a:ext cx="57542" cy="994579"/>
            </a:xfrm>
            <a:custGeom>
              <a:avLst/>
              <a:gdLst>
                <a:gd name="connsiteX0" fmla="*/ 5258 w 57542"/>
                <a:gd name="connsiteY0" fmla="*/ 0 h 994579"/>
                <a:gd name="connsiteX1" fmla="*/ 22783 w 57542"/>
                <a:gd name="connsiteY1" fmla="*/ 0 h 994579"/>
                <a:gd name="connsiteX2" fmla="*/ 22783 w 57542"/>
                <a:gd name="connsiteY2" fmla="*/ 287128 h 994579"/>
                <a:gd name="connsiteX3" fmla="*/ 57542 w 57542"/>
                <a:gd name="connsiteY3" fmla="*/ 321888 h 994579"/>
                <a:gd name="connsiteX4" fmla="*/ 57542 w 57542"/>
                <a:gd name="connsiteY4" fmla="*/ 665390 h 994579"/>
                <a:gd name="connsiteX5" fmla="*/ 17526 w 57542"/>
                <a:gd name="connsiteY5" fmla="*/ 705115 h 994579"/>
                <a:gd name="connsiteX6" fmla="*/ 17526 w 57542"/>
                <a:gd name="connsiteY6" fmla="*/ 994580 h 994579"/>
                <a:gd name="connsiteX7" fmla="*/ 0 w 57542"/>
                <a:gd name="connsiteY7" fmla="*/ 994580 h 994579"/>
                <a:gd name="connsiteX8" fmla="*/ 0 w 57542"/>
                <a:gd name="connsiteY8" fmla="*/ 697812 h 994579"/>
                <a:gd name="connsiteX9" fmla="*/ 40017 w 57542"/>
                <a:gd name="connsiteY9" fmla="*/ 658088 h 994579"/>
                <a:gd name="connsiteX10" fmla="*/ 40017 w 57542"/>
                <a:gd name="connsiteY10" fmla="*/ 329190 h 994579"/>
                <a:gd name="connsiteX11" fmla="*/ 5258 w 57542"/>
                <a:gd name="connsiteY11" fmla="*/ 294431 h 99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542" h="994579">
                  <a:moveTo>
                    <a:pt x="5258" y="0"/>
                  </a:moveTo>
                  <a:lnTo>
                    <a:pt x="22783" y="0"/>
                  </a:lnTo>
                  <a:lnTo>
                    <a:pt x="22783" y="287128"/>
                  </a:lnTo>
                  <a:lnTo>
                    <a:pt x="57542" y="321888"/>
                  </a:lnTo>
                  <a:lnTo>
                    <a:pt x="57542" y="665390"/>
                  </a:lnTo>
                  <a:lnTo>
                    <a:pt x="17526" y="705115"/>
                  </a:lnTo>
                  <a:lnTo>
                    <a:pt x="17526" y="994580"/>
                  </a:lnTo>
                  <a:lnTo>
                    <a:pt x="0" y="994580"/>
                  </a:lnTo>
                  <a:lnTo>
                    <a:pt x="0" y="697812"/>
                  </a:lnTo>
                  <a:lnTo>
                    <a:pt x="40017" y="658088"/>
                  </a:lnTo>
                  <a:lnTo>
                    <a:pt x="40017" y="329190"/>
                  </a:lnTo>
                  <a:lnTo>
                    <a:pt x="5258" y="294431"/>
                  </a:ln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57FC74DD-D53D-C8A6-5840-A995ABB6512D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6492955" y="1213759"/>
              <a:ext cx="20738" cy="356062"/>
            </a:xfrm>
            <a:custGeom>
              <a:avLst/>
              <a:gdLst>
                <a:gd name="connsiteX0" fmla="*/ 1169 w 20738"/>
                <a:gd name="connsiteY0" fmla="*/ 356062 h 356062"/>
                <a:gd name="connsiteX1" fmla="*/ 20739 w 20738"/>
                <a:gd name="connsiteY1" fmla="*/ 336492 h 356062"/>
                <a:gd name="connsiteX2" fmla="*/ 20739 w 20738"/>
                <a:gd name="connsiteY2" fmla="*/ 20739 h 356062"/>
                <a:gd name="connsiteX3" fmla="*/ 0 w 20738"/>
                <a:gd name="connsiteY3" fmla="*/ 0 h 356062"/>
                <a:gd name="connsiteX4" fmla="*/ 1169 w 20738"/>
                <a:gd name="connsiteY4" fmla="*/ 356062 h 3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8" h="356062">
                  <a:moveTo>
                    <a:pt x="1169" y="356062"/>
                  </a:moveTo>
                  <a:lnTo>
                    <a:pt x="20739" y="336492"/>
                  </a:lnTo>
                  <a:cubicBezTo>
                    <a:pt x="20739" y="336492"/>
                    <a:pt x="20739" y="23075"/>
                    <a:pt x="20739" y="20739"/>
                  </a:cubicBezTo>
                  <a:cubicBezTo>
                    <a:pt x="20739" y="18110"/>
                    <a:pt x="0" y="0"/>
                    <a:pt x="0" y="0"/>
                  </a:cubicBezTo>
                  <a:lnTo>
                    <a:pt x="1169" y="356062"/>
                  </a:ln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4" name="图形 2">
            <a:extLst>
              <a:ext uri="{FF2B5EF4-FFF2-40B4-BE49-F238E27FC236}">
                <a16:creationId xmlns:a16="http://schemas.microsoft.com/office/drawing/2014/main" id="{2CCF721A-E181-F973-2B9E-F43F31F113AC}"/>
              </a:ext>
            </a:extLst>
          </p:cNvPr>
          <p:cNvGrpSpPr/>
          <p:nvPr/>
        </p:nvGrpSpPr>
        <p:grpSpPr>
          <a:xfrm>
            <a:off x="1029671" y="5350159"/>
            <a:ext cx="3888000" cy="432000"/>
            <a:chOff x="6492955" y="785550"/>
            <a:chExt cx="5698751" cy="1216863"/>
          </a:xfrm>
          <a:gradFill>
            <a:gsLst>
              <a:gs pos="51000">
                <a:srgbClr val="00B0F0">
                  <a:alpha val="90000"/>
                </a:srgbClr>
              </a:gs>
              <a:gs pos="100000">
                <a:schemeClr val="accent1">
                  <a:alpha val="78000"/>
                </a:schemeClr>
              </a:gs>
              <a:gs pos="0">
                <a:schemeClr val="accent1">
                  <a:alpha val="88000"/>
                </a:schemeClr>
              </a:gs>
            </a:gsLst>
            <a:lin ang="0" scaled="0"/>
          </a:gradFill>
        </p:grpSpPr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68C957AB-7AF4-B9C3-1AD7-829F4977A398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6501134" y="785550"/>
              <a:ext cx="5678597" cy="1216863"/>
            </a:xfrm>
            <a:custGeom>
              <a:avLst/>
              <a:gdLst>
                <a:gd name="connsiteX0" fmla="*/ 5564681 w 5678597"/>
                <a:gd name="connsiteY0" fmla="*/ 1216863 h 1216863"/>
                <a:gd name="connsiteX1" fmla="*/ 113917 w 5678597"/>
                <a:gd name="connsiteY1" fmla="*/ 1216863 h 1216863"/>
                <a:gd name="connsiteX2" fmla="*/ 0 w 5678597"/>
                <a:gd name="connsiteY2" fmla="*/ 1102947 h 1216863"/>
                <a:gd name="connsiteX3" fmla="*/ 0 w 5678597"/>
                <a:gd name="connsiteY3" fmla="*/ 113917 h 1216863"/>
                <a:gd name="connsiteX4" fmla="*/ 113917 w 5678597"/>
                <a:gd name="connsiteY4" fmla="*/ 0 h 1216863"/>
                <a:gd name="connsiteX5" fmla="*/ 5564681 w 5678597"/>
                <a:gd name="connsiteY5" fmla="*/ 0 h 1216863"/>
                <a:gd name="connsiteX6" fmla="*/ 5678598 w 5678597"/>
                <a:gd name="connsiteY6" fmla="*/ 113917 h 1216863"/>
                <a:gd name="connsiteX7" fmla="*/ 5678598 w 5678597"/>
                <a:gd name="connsiteY7" fmla="*/ 1102655 h 1216863"/>
                <a:gd name="connsiteX8" fmla="*/ 5564681 w 5678597"/>
                <a:gd name="connsiteY8" fmla="*/ 1216863 h 1216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8597" h="1216863">
                  <a:moveTo>
                    <a:pt x="5564681" y="1216863"/>
                  </a:moveTo>
                  <a:lnTo>
                    <a:pt x="113917" y="1216863"/>
                  </a:lnTo>
                  <a:cubicBezTo>
                    <a:pt x="69518" y="1172465"/>
                    <a:pt x="44398" y="1147345"/>
                    <a:pt x="0" y="1102947"/>
                  </a:cubicBezTo>
                  <a:lnTo>
                    <a:pt x="0" y="113917"/>
                  </a:lnTo>
                  <a:cubicBezTo>
                    <a:pt x="44398" y="69518"/>
                    <a:pt x="69518" y="44398"/>
                    <a:pt x="113917" y="0"/>
                  </a:cubicBezTo>
                  <a:lnTo>
                    <a:pt x="5564681" y="0"/>
                  </a:lnTo>
                  <a:cubicBezTo>
                    <a:pt x="5609080" y="44398"/>
                    <a:pt x="5634200" y="69518"/>
                    <a:pt x="5678598" y="113917"/>
                  </a:cubicBezTo>
                  <a:lnTo>
                    <a:pt x="5678598" y="1102655"/>
                  </a:lnTo>
                  <a:cubicBezTo>
                    <a:pt x="5634200" y="1147345"/>
                    <a:pt x="5609080" y="1172465"/>
                    <a:pt x="5564681" y="1216863"/>
                  </a:cubicBez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E6361B47-7A15-7633-F326-D1162D9F93CD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12131245" y="899466"/>
              <a:ext cx="57249" cy="994579"/>
            </a:xfrm>
            <a:custGeom>
              <a:avLst/>
              <a:gdLst>
                <a:gd name="connsiteX0" fmla="*/ 52285 w 57249"/>
                <a:gd name="connsiteY0" fmla="*/ 994580 h 994579"/>
                <a:gd name="connsiteX1" fmla="*/ 34759 w 57249"/>
                <a:gd name="connsiteY1" fmla="*/ 994580 h 994579"/>
                <a:gd name="connsiteX2" fmla="*/ 34759 w 57249"/>
                <a:gd name="connsiteY2" fmla="*/ 707452 h 994579"/>
                <a:gd name="connsiteX3" fmla="*/ 0 w 57249"/>
                <a:gd name="connsiteY3" fmla="*/ 672692 h 994579"/>
                <a:gd name="connsiteX4" fmla="*/ 0 w 57249"/>
                <a:gd name="connsiteY4" fmla="*/ 329190 h 994579"/>
                <a:gd name="connsiteX5" fmla="*/ 39724 w 57249"/>
                <a:gd name="connsiteY5" fmla="*/ 289465 h 994579"/>
                <a:gd name="connsiteX6" fmla="*/ 39724 w 57249"/>
                <a:gd name="connsiteY6" fmla="*/ 0 h 994579"/>
                <a:gd name="connsiteX7" fmla="*/ 57249 w 57249"/>
                <a:gd name="connsiteY7" fmla="*/ 0 h 994579"/>
                <a:gd name="connsiteX8" fmla="*/ 57249 w 57249"/>
                <a:gd name="connsiteY8" fmla="*/ 296767 h 994579"/>
                <a:gd name="connsiteX9" fmla="*/ 17526 w 57249"/>
                <a:gd name="connsiteY9" fmla="*/ 336492 h 994579"/>
                <a:gd name="connsiteX10" fmla="*/ 17526 w 57249"/>
                <a:gd name="connsiteY10" fmla="*/ 665390 h 994579"/>
                <a:gd name="connsiteX11" fmla="*/ 52285 w 57249"/>
                <a:gd name="connsiteY11" fmla="*/ 700149 h 99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49" h="994579">
                  <a:moveTo>
                    <a:pt x="52285" y="994580"/>
                  </a:moveTo>
                  <a:lnTo>
                    <a:pt x="34759" y="994580"/>
                  </a:lnTo>
                  <a:lnTo>
                    <a:pt x="34759" y="707452"/>
                  </a:lnTo>
                  <a:lnTo>
                    <a:pt x="0" y="672692"/>
                  </a:lnTo>
                  <a:lnTo>
                    <a:pt x="0" y="329190"/>
                  </a:lnTo>
                  <a:lnTo>
                    <a:pt x="39724" y="289465"/>
                  </a:lnTo>
                  <a:lnTo>
                    <a:pt x="39724" y="0"/>
                  </a:lnTo>
                  <a:lnTo>
                    <a:pt x="57249" y="0"/>
                  </a:lnTo>
                  <a:lnTo>
                    <a:pt x="57249" y="296767"/>
                  </a:lnTo>
                  <a:lnTo>
                    <a:pt x="17526" y="336492"/>
                  </a:lnTo>
                  <a:lnTo>
                    <a:pt x="17526" y="665390"/>
                  </a:lnTo>
                  <a:lnTo>
                    <a:pt x="52285" y="700149"/>
                  </a:ln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CC410690-D948-64BB-7DB6-82C55045DE59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2170968" y="1223690"/>
              <a:ext cx="20738" cy="356062"/>
            </a:xfrm>
            <a:custGeom>
              <a:avLst/>
              <a:gdLst>
                <a:gd name="connsiteX0" fmla="*/ 19571 w 20738"/>
                <a:gd name="connsiteY0" fmla="*/ 0 h 356062"/>
                <a:gd name="connsiteX1" fmla="*/ 0 w 20738"/>
                <a:gd name="connsiteY1" fmla="*/ 19570 h 356062"/>
                <a:gd name="connsiteX2" fmla="*/ 0 w 20738"/>
                <a:gd name="connsiteY2" fmla="*/ 335324 h 356062"/>
                <a:gd name="connsiteX3" fmla="*/ 20739 w 20738"/>
                <a:gd name="connsiteY3" fmla="*/ 356062 h 356062"/>
                <a:gd name="connsiteX4" fmla="*/ 19571 w 20738"/>
                <a:gd name="connsiteY4" fmla="*/ 0 h 3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8" h="356062">
                  <a:moveTo>
                    <a:pt x="19571" y="0"/>
                  </a:moveTo>
                  <a:lnTo>
                    <a:pt x="0" y="19570"/>
                  </a:lnTo>
                  <a:cubicBezTo>
                    <a:pt x="0" y="19570"/>
                    <a:pt x="0" y="332987"/>
                    <a:pt x="0" y="335324"/>
                  </a:cubicBezTo>
                  <a:cubicBezTo>
                    <a:pt x="0" y="337953"/>
                    <a:pt x="20739" y="356062"/>
                    <a:pt x="20739" y="356062"/>
                  </a:cubicBezTo>
                  <a:lnTo>
                    <a:pt x="19571" y="0"/>
                  </a:ln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718D9820-6EE7-69DC-3C7A-39B908252B14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6496168" y="899466"/>
              <a:ext cx="57542" cy="994579"/>
            </a:xfrm>
            <a:custGeom>
              <a:avLst/>
              <a:gdLst>
                <a:gd name="connsiteX0" fmla="*/ 5258 w 57542"/>
                <a:gd name="connsiteY0" fmla="*/ 0 h 994579"/>
                <a:gd name="connsiteX1" fmla="*/ 22783 w 57542"/>
                <a:gd name="connsiteY1" fmla="*/ 0 h 994579"/>
                <a:gd name="connsiteX2" fmla="*/ 22783 w 57542"/>
                <a:gd name="connsiteY2" fmla="*/ 287128 h 994579"/>
                <a:gd name="connsiteX3" fmla="*/ 57542 w 57542"/>
                <a:gd name="connsiteY3" fmla="*/ 321888 h 994579"/>
                <a:gd name="connsiteX4" fmla="*/ 57542 w 57542"/>
                <a:gd name="connsiteY4" fmla="*/ 665390 h 994579"/>
                <a:gd name="connsiteX5" fmla="*/ 17526 w 57542"/>
                <a:gd name="connsiteY5" fmla="*/ 705115 h 994579"/>
                <a:gd name="connsiteX6" fmla="*/ 17526 w 57542"/>
                <a:gd name="connsiteY6" fmla="*/ 994580 h 994579"/>
                <a:gd name="connsiteX7" fmla="*/ 0 w 57542"/>
                <a:gd name="connsiteY7" fmla="*/ 994580 h 994579"/>
                <a:gd name="connsiteX8" fmla="*/ 0 w 57542"/>
                <a:gd name="connsiteY8" fmla="*/ 697812 h 994579"/>
                <a:gd name="connsiteX9" fmla="*/ 40017 w 57542"/>
                <a:gd name="connsiteY9" fmla="*/ 658088 h 994579"/>
                <a:gd name="connsiteX10" fmla="*/ 40017 w 57542"/>
                <a:gd name="connsiteY10" fmla="*/ 329190 h 994579"/>
                <a:gd name="connsiteX11" fmla="*/ 5258 w 57542"/>
                <a:gd name="connsiteY11" fmla="*/ 294431 h 99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542" h="994579">
                  <a:moveTo>
                    <a:pt x="5258" y="0"/>
                  </a:moveTo>
                  <a:lnTo>
                    <a:pt x="22783" y="0"/>
                  </a:lnTo>
                  <a:lnTo>
                    <a:pt x="22783" y="287128"/>
                  </a:lnTo>
                  <a:lnTo>
                    <a:pt x="57542" y="321888"/>
                  </a:lnTo>
                  <a:lnTo>
                    <a:pt x="57542" y="665390"/>
                  </a:lnTo>
                  <a:lnTo>
                    <a:pt x="17526" y="705115"/>
                  </a:lnTo>
                  <a:lnTo>
                    <a:pt x="17526" y="994580"/>
                  </a:lnTo>
                  <a:lnTo>
                    <a:pt x="0" y="994580"/>
                  </a:lnTo>
                  <a:lnTo>
                    <a:pt x="0" y="697812"/>
                  </a:lnTo>
                  <a:lnTo>
                    <a:pt x="40017" y="658088"/>
                  </a:lnTo>
                  <a:lnTo>
                    <a:pt x="40017" y="329190"/>
                  </a:lnTo>
                  <a:lnTo>
                    <a:pt x="5258" y="294431"/>
                  </a:ln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D43F42B2-0EAE-1CB8-130F-6C353059F9A1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6492955" y="1213759"/>
              <a:ext cx="20738" cy="356062"/>
            </a:xfrm>
            <a:custGeom>
              <a:avLst/>
              <a:gdLst>
                <a:gd name="connsiteX0" fmla="*/ 1169 w 20738"/>
                <a:gd name="connsiteY0" fmla="*/ 356062 h 356062"/>
                <a:gd name="connsiteX1" fmla="*/ 20739 w 20738"/>
                <a:gd name="connsiteY1" fmla="*/ 336492 h 356062"/>
                <a:gd name="connsiteX2" fmla="*/ 20739 w 20738"/>
                <a:gd name="connsiteY2" fmla="*/ 20739 h 356062"/>
                <a:gd name="connsiteX3" fmla="*/ 0 w 20738"/>
                <a:gd name="connsiteY3" fmla="*/ 0 h 356062"/>
                <a:gd name="connsiteX4" fmla="*/ 1169 w 20738"/>
                <a:gd name="connsiteY4" fmla="*/ 356062 h 3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8" h="356062">
                  <a:moveTo>
                    <a:pt x="1169" y="356062"/>
                  </a:moveTo>
                  <a:lnTo>
                    <a:pt x="20739" y="336492"/>
                  </a:lnTo>
                  <a:cubicBezTo>
                    <a:pt x="20739" y="336492"/>
                    <a:pt x="20739" y="23075"/>
                    <a:pt x="20739" y="20739"/>
                  </a:cubicBezTo>
                  <a:cubicBezTo>
                    <a:pt x="20739" y="18110"/>
                    <a:pt x="0" y="0"/>
                    <a:pt x="0" y="0"/>
                  </a:cubicBezTo>
                  <a:lnTo>
                    <a:pt x="1169" y="356062"/>
                  </a:lnTo>
                  <a:close/>
                </a:path>
              </a:pathLst>
            </a:custGeom>
            <a:grpFill/>
            <a:ln w="292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FED78D93-D3D5-0D09-557E-4B1E93D2FA64}"/>
              </a:ext>
            </a:extLst>
          </p:cNvPr>
          <p:cNvGrpSpPr/>
          <p:nvPr/>
        </p:nvGrpSpPr>
        <p:grpSpPr>
          <a:xfrm>
            <a:off x="5618082" y="875073"/>
            <a:ext cx="5759450" cy="3239770"/>
            <a:chOff x="0" y="0"/>
            <a:chExt cx="5181742" cy="286893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9785CD8E-B0EF-C73B-8C05-B0F380B70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  <p:pic>
          <p:nvPicPr>
            <p:cNvPr id="11" name="图片 10" descr="图形用户界面, 应用程序, 网站&#10;&#10;AI 生成的内容可能不正确。">
              <a:extLst>
                <a:ext uri="{FF2B5EF4-FFF2-40B4-BE49-F238E27FC236}">
                  <a16:creationId xmlns:a16="http://schemas.microsoft.com/office/drawing/2014/main" id="{38DD5A33-C7FF-132E-B8BB-99142D644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295542" y="0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1DF4E08-C90A-EFA9-4045-8A211143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2590942" y="0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3FBCD393-1219-1E61-A916-707944E91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3886342" y="0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AA580AD7-FE63-AD03-929A-8F44FAB5F378}"/>
              </a:ext>
            </a:extLst>
          </p:cNvPr>
          <p:cNvSpPr txBox="1"/>
          <p:nvPr/>
        </p:nvSpPr>
        <p:spPr>
          <a:xfrm>
            <a:off x="6264773" y="4512775"/>
            <a:ext cx="4810906" cy="1171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声像科技</a:t>
            </a:r>
            <a:r>
              <a:rPr lang="en-US" altLang="zh-CN" sz="2000" b="1" baseline="300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®</a:t>
            </a:r>
            <a:r>
              <a:rPr lang="zh-CN" altLang="en-US" sz="20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团队研发的</a:t>
            </a:r>
            <a:r>
              <a:rPr lang="zh-CN" altLang="en-US" sz="2000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数字人伴学系统</a:t>
            </a:r>
            <a:r>
              <a:rPr lang="zh-CN" altLang="en-US" sz="20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与</a:t>
            </a:r>
            <a:endParaRPr lang="en-US" altLang="zh-CN" sz="2000" b="1" dirty="0">
              <a:solidFill>
                <a:schemeClr val="bg1"/>
              </a:soli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en-US" sz="2000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多智能体</a:t>
            </a:r>
            <a:r>
              <a:rPr lang="en-US" altLang="zh-CN" sz="2000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-</a:t>
            </a:r>
            <a:r>
              <a:rPr lang="zh-CN" altLang="en-US" sz="2000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知识库协作系统</a:t>
            </a:r>
            <a:r>
              <a:rPr lang="zh-CN" altLang="en-US" sz="20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已作为</a:t>
            </a:r>
            <a:r>
              <a:rPr lang="zh-CN" altLang="en-US" sz="2000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微服务</a:t>
            </a:r>
            <a:endParaRPr lang="en-US" altLang="zh-CN" sz="2000" b="1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钉钉进步体" panose="00020600040101010101" pitchFamily="18" charset="-122"/>
              <a:ea typeface="钉钉进步体" panose="00020600040101010101" pitchFamily="18" charset="-122"/>
              <a:cs typeface="阿里巴巴普惠体 B" panose="00020600040101010101" pitchFamily="18" charset="-122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在相关</a:t>
            </a:r>
            <a:r>
              <a:rPr lang="en-US" altLang="zh-CN" sz="20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APP</a:t>
            </a:r>
            <a:r>
              <a:rPr lang="zh-CN" altLang="en-US" sz="2000" b="1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</a:rPr>
              <a:t>中实际落地并投入使用</a:t>
            </a:r>
          </a:p>
        </p:txBody>
      </p:sp>
      <p:pic>
        <p:nvPicPr>
          <p:cNvPr id="18" name="图片 17" descr="徽标&#10;&#10;AI 生成的内容可能不正确。">
            <a:extLst>
              <a:ext uri="{FF2B5EF4-FFF2-40B4-BE49-F238E27FC236}">
                <a16:creationId xmlns:a16="http://schemas.microsoft.com/office/drawing/2014/main" id="{9934B2BF-076B-38B5-D3AD-666DA2E9EB78}"/>
              </a:ext>
            </a:extLst>
          </p:cNvPr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3" name="图片 2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4CAAEB37-D7FB-7D2F-CD97-116DA4013984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748" y="1270919"/>
            <a:ext cx="4320000" cy="370945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262B7A8E-A855-2CE3-C606-6219B72920C2}"/>
              </a:ext>
            </a:extLst>
          </p:cNvPr>
          <p:cNvSpPr txBox="1"/>
          <p:nvPr/>
        </p:nvSpPr>
        <p:spPr>
          <a:xfrm>
            <a:off x="1257135" y="5340727"/>
            <a:ext cx="39453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kern="100" dirty="0" err="1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AgentUniverse</a:t>
            </a:r>
            <a:r>
              <a:rPr lang="zh-CN" altLang="zh-CN" sz="20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多智能体框架</a:t>
            </a:r>
            <a:endParaRPr lang="zh-CN" altLang="en-US" sz="2000" dirty="0"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0" name="矩形: 圆角 38">
            <a:extLst>
              <a:ext uri="{FF2B5EF4-FFF2-40B4-BE49-F238E27FC236}">
                <a16:creationId xmlns:a16="http://schemas.microsoft.com/office/drawing/2014/main" id="{B0E7D346-1F23-4A85-E2CF-FB626436A71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多智能体</a:t>
            </a:r>
            <a:r>
              <a:rPr lang="en-US" altLang="zh-CN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-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知识库协作系统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：让你的“学习搭子”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越用越懂你</a:t>
            </a:r>
            <a:endParaRPr lang="en-US" altLang="zh-CN" sz="27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" panose="00000500000000000000" pitchFamily="2" charset="-122"/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多学科客制化评估系统</a:t>
            </a:r>
            <a:endParaRPr lang="zh-CN" altLang="en-US" sz="28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HarmonyOS Sans SC" panose="00000500000000000000" pitchFamily="2" charset="-122"/>
                <a:ea typeface="汉仪正圆 55简" panose="00020600040101010101" charset="-122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9424CDC-BAC4-498F-1348-E99E8217ED92}"/>
              </a:ext>
            </a:extLst>
          </p:cNvPr>
          <p:cNvGrpSpPr/>
          <p:nvPr/>
        </p:nvGrpSpPr>
        <p:grpSpPr>
          <a:xfrm>
            <a:off x="5862573" y="1347733"/>
            <a:ext cx="5760000" cy="1800000"/>
            <a:chOff x="1854198" y="977900"/>
            <a:chExt cx="8483602" cy="4902206"/>
          </a:xfrm>
          <a:gradFill flip="none" rotWithShape="1">
            <a:gsLst>
              <a:gs pos="0">
                <a:schemeClr val="accent5">
                  <a:alpha val="50000"/>
                  <a:lumMod val="50000"/>
                  <a:lumOff val="50000"/>
                </a:schemeClr>
              </a:gs>
              <a:gs pos="46000">
                <a:schemeClr val="accent5">
                  <a:lumMod val="95000"/>
                  <a:lumOff val="5000"/>
                </a:schemeClr>
              </a:gs>
              <a:gs pos="100000">
                <a:schemeClr val="accent5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effectLst>
            <a:outerShdw blurRad="254000" algn="ctr" rotWithShape="0">
              <a:schemeClr val="accent1">
                <a:alpha val="70000"/>
              </a:schemeClr>
            </a:outerShdw>
          </a:effectLst>
        </p:grpSpPr>
        <p:sp>
          <p:nvSpPr>
            <p:cNvPr id="20" name="直角三角形 19">
              <a:extLst>
                <a:ext uri="{FF2B5EF4-FFF2-40B4-BE49-F238E27FC236}">
                  <a16:creationId xmlns:a16="http://schemas.microsoft.com/office/drawing/2014/main" id="{80080621-8BAA-95EA-C7AA-F56AF172946D}"/>
                </a:ext>
              </a:extLst>
            </p:cNvPr>
            <p:cNvSpPr/>
            <p:nvPr/>
          </p:nvSpPr>
          <p:spPr>
            <a:xfrm rot="5400000">
              <a:off x="1854198" y="977900"/>
              <a:ext cx="144780" cy="144780"/>
            </a:xfrm>
            <a:prstGeom prst="rtTriangle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F5B406D-31F7-4025-3BFB-CB4FFD9A51DB}"/>
                </a:ext>
              </a:extLst>
            </p:cNvPr>
            <p:cNvSpPr/>
            <p:nvPr/>
          </p:nvSpPr>
          <p:spPr>
            <a:xfrm>
              <a:off x="1854198" y="977901"/>
              <a:ext cx="8483592" cy="4902203"/>
            </a:xfrm>
            <a:custGeom>
              <a:avLst/>
              <a:gdLst>
                <a:gd name="connsiteX0" fmla="*/ 240502 w 8483600"/>
                <a:gd name="connsiteY0" fmla="*/ 0 h 4902200"/>
                <a:gd name="connsiteX1" fmla="*/ 3708375 w 8483600"/>
                <a:gd name="connsiteY1" fmla="*/ 0 h 4902200"/>
                <a:gd name="connsiteX2" fmla="*/ 3759729 w 8483600"/>
                <a:gd name="connsiteY2" fmla="*/ 56516 h 4902200"/>
                <a:gd name="connsiteX3" fmla="*/ 4723873 w 8483600"/>
                <a:gd name="connsiteY3" fmla="*/ 56516 h 4902200"/>
                <a:gd name="connsiteX4" fmla="*/ 4775228 w 8483600"/>
                <a:gd name="connsiteY4" fmla="*/ 0 h 4902200"/>
                <a:gd name="connsiteX5" fmla="*/ 8243098 w 8483600"/>
                <a:gd name="connsiteY5" fmla="*/ 0 h 4902200"/>
                <a:gd name="connsiteX6" fmla="*/ 8483600 w 8483600"/>
                <a:gd name="connsiteY6" fmla="*/ 240502 h 4902200"/>
                <a:gd name="connsiteX7" fmla="*/ 8483600 w 8483600"/>
                <a:gd name="connsiteY7" fmla="*/ 2864087 h 4902200"/>
                <a:gd name="connsiteX8" fmla="*/ 8370316 w 8483600"/>
                <a:gd name="connsiteY8" fmla="*/ 2890519 h 4902200"/>
                <a:gd name="connsiteX9" fmla="*/ 8370316 w 8483600"/>
                <a:gd name="connsiteY9" fmla="*/ 3660141 h 4902200"/>
                <a:gd name="connsiteX10" fmla="*/ 8483600 w 8483600"/>
                <a:gd name="connsiteY10" fmla="*/ 3686574 h 4902200"/>
                <a:gd name="connsiteX11" fmla="*/ 8483600 w 8483600"/>
                <a:gd name="connsiteY11" fmla="*/ 4902200 h 4902200"/>
                <a:gd name="connsiteX12" fmla="*/ 5032306 w 8483600"/>
                <a:gd name="connsiteY12" fmla="*/ 4902200 h 4902200"/>
                <a:gd name="connsiteX13" fmla="*/ 4789076 w 8483600"/>
                <a:gd name="connsiteY13" fmla="*/ 4658970 h 4902200"/>
                <a:gd name="connsiteX14" fmla="*/ 3694527 w 8483600"/>
                <a:gd name="connsiteY14" fmla="*/ 4658970 h 4902200"/>
                <a:gd name="connsiteX15" fmla="*/ 3451297 w 8483600"/>
                <a:gd name="connsiteY15" fmla="*/ 4902200 h 4902200"/>
                <a:gd name="connsiteX16" fmla="*/ 0 w 8483600"/>
                <a:gd name="connsiteY16" fmla="*/ 4902200 h 4902200"/>
                <a:gd name="connsiteX17" fmla="*/ 0 w 8483600"/>
                <a:gd name="connsiteY17" fmla="*/ 2147334 h 4902200"/>
                <a:gd name="connsiteX18" fmla="*/ 113284 w 8483600"/>
                <a:gd name="connsiteY18" fmla="*/ 2120901 h 4902200"/>
                <a:gd name="connsiteX19" fmla="*/ 113284 w 8483600"/>
                <a:gd name="connsiteY19" fmla="*/ 1351279 h 4902200"/>
                <a:gd name="connsiteX20" fmla="*/ 0 w 8483600"/>
                <a:gd name="connsiteY20" fmla="*/ 1324847 h 4902200"/>
                <a:gd name="connsiteX21" fmla="*/ 0 w 8483600"/>
                <a:gd name="connsiteY21" fmla="*/ 240502 h 490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483600" h="4902200">
                  <a:moveTo>
                    <a:pt x="240502" y="0"/>
                  </a:moveTo>
                  <a:lnTo>
                    <a:pt x="3708375" y="0"/>
                  </a:lnTo>
                  <a:lnTo>
                    <a:pt x="3759729" y="56516"/>
                  </a:lnTo>
                  <a:lnTo>
                    <a:pt x="4723873" y="56516"/>
                  </a:lnTo>
                  <a:lnTo>
                    <a:pt x="4775228" y="0"/>
                  </a:lnTo>
                  <a:lnTo>
                    <a:pt x="8243098" y="0"/>
                  </a:lnTo>
                  <a:lnTo>
                    <a:pt x="8483600" y="240502"/>
                  </a:lnTo>
                  <a:lnTo>
                    <a:pt x="8483600" y="2864087"/>
                  </a:lnTo>
                  <a:lnTo>
                    <a:pt x="8370316" y="2890519"/>
                  </a:lnTo>
                  <a:lnTo>
                    <a:pt x="8370316" y="3660141"/>
                  </a:lnTo>
                  <a:lnTo>
                    <a:pt x="8483600" y="3686574"/>
                  </a:lnTo>
                  <a:lnTo>
                    <a:pt x="8483600" y="4902200"/>
                  </a:lnTo>
                  <a:lnTo>
                    <a:pt x="5032306" y="4902200"/>
                  </a:lnTo>
                  <a:lnTo>
                    <a:pt x="4789076" y="4658970"/>
                  </a:lnTo>
                  <a:lnTo>
                    <a:pt x="3694527" y="4658970"/>
                  </a:lnTo>
                  <a:lnTo>
                    <a:pt x="3451297" y="4902200"/>
                  </a:lnTo>
                  <a:lnTo>
                    <a:pt x="0" y="4902200"/>
                  </a:lnTo>
                  <a:lnTo>
                    <a:pt x="0" y="2147334"/>
                  </a:lnTo>
                  <a:lnTo>
                    <a:pt x="113284" y="2120901"/>
                  </a:lnTo>
                  <a:lnTo>
                    <a:pt x="113284" y="1351279"/>
                  </a:lnTo>
                  <a:lnTo>
                    <a:pt x="0" y="1324847"/>
                  </a:lnTo>
                  <a:lnTo>
                    <a:pt x="0" y="240502"/>
                  </a:ln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2" name="直角三角形 21">
              <a:extLst>
                <a:ext uri="{FF2B5EF4-FFF2-40B4-BE49-F238E27FC236}">
                  <a16:creationId xmlns:a16="http://schemas.microsoft.com/office/drawing/2014/main" id="{BE40FC6F-34A5-1CB9-8FBD-16DF64015350}"/>
                </a:ext>
              </a:extLst>
            </p:cNvPr>
            <p:cNvSpPr/>
            <p:nvPr/>
          </p:nvSpPr>
          <p:spPr>
            <a:xfrm rot="16200000" flipH="1">
              <a:off x="10193010" y="977900"/>
              <a:ext cx="144780" cy="144780"/>
            </a:xfrm>
            <a:prstGeom prst="rtTriangle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3" name="梯形 22">
              <a:extLst>
                <a:ext uri="{FF2B5EF4-FFF2-40B4-BE49-F238E27FC236}">
                  <a16:creationId xmlns:a16="http://schemas.microsoft.com/office/drawing/2014/main" id="{3C0AF274-1B94-FC3D-FC46-606B0F76DBA5}"/>
                </a:ext>
              </a:extLst>
            </p:cNvPr>
            <p:cNvSpPr/>
            <p:nvPr/>
          </p:nvSpPr>
          <p:spPr>
            <a:xfrm rot="5400000">
              <a:off x="1521773" y="2680021"/>
              <a:ext cx="732790" cy="67940"/>
            </a:xfrm>
            <a:prstGeom prst="trapezoid">
              <a:avLst>
                <a:gd name="adj" fmla="val 23332"/>
              </a:avLst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4" name="梯形 23">
              <a:extLst>
                <a:ext uri="{FF2B5EF4-FFF2-40B4-BE49-F238E27FC236}">
                  <a16:creationId xmlns:a16="http://schemas.microsoft.com/office/drawing/2014/main" id="{19BEC6A7-29B1-4A9E-0C67-62AA169C9F86}"/>
                </a:ext>
              </a:extLst>
            </p:cNvPr>
            <p:cNvSpPr/>
            <p:nvPr/>
          </p:nvSpPr>
          <p:spPr>
            <a:xfrm rot="16200000" flipH="1">
              <a:off x="9937425" y="4217550"/>
              <a:ext cx="732790" cy="67940"/>
            </a:xfrm>
            <a:prstGeom prst="trapezoid">
              <a:avLst>
                <a:gd name="adj" fmla="val 23332"/>
              </a:avLst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78932A9-15E8-6726-F7D2-B00A6EF78EC5}"/>
                </a:ext>
              </a:extLst>
            </p:cNvPr>
            <p:cNvSpPr/>
            <p:nvPr/>
          </p:nvSpPr>
          <p:spPr>
            <a:xfrm>
              <a:off x="5374002" y="5680714"/>
              <a:ext cx="1443987" cy="199390"/>
            </a:xfrm>
            <a:custGeom>
              <a:avLst/>
              <a:gdLst>
                <a:gd name="connsiteX0" fmla="*/ 188346 w 1443988"/>
                <a:gd name="connsiteY0" fmla="*/ 0 h 199390"/>
                <a:gd name="connsiteX1" fmla="*/ 1255642 w 1443988"/>
                <a:gd name="connsiteY1" fmla="*/ 0 h 199390"/>
                <a:gd name="connsiteX2" fmla="*/ 1443988 w 1443988"/>
                <a:gd name="connsiteY2" fmla="*/ 199390 h 199390"/>
                <a:gd name="connsiteX3" fmla="*/ 1397375 w 1443988"/>
                <a:gd name="connsiteY3" fmla="*/ 199390 h 199390"/>
                <a:gd name="connsiteX4" fmla="*/ 1232782 w 1443988"/>
                <a:gd name="connsiteY4" fmla="*/ 25146 h 199390"/>
                <a:gd name="connsiteX5" fmla="*/ 211206 w 1443988"/>
                <a:gd name="connsiteY5" fmla="*/ 25146 h 199390"/>
                <a:gd name="connsiteX6" fmla="*/ 46613 w 1443988"/>
                <a:gd name="connsiteY6" fmla="*/ 199390 h 199390"/>
                <a:gd name="connsiteX7" fmla="*/ 0 w 1443988"/>
                <a:gd name="connsiteY7" fmla="*/ 199390 h 1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988" h="199390">
                  <a:moveTo>
                    <a:pt x="188346" y="0"/>
                  </a:moveTo>
                  <a:lnTo>
                    <a:pt x="1255642" y="0"/>
                  </a:lnTo>
                  <a:lnTo>
                    <a:pt x="1443988" y="199390"/>
                  </a:lnTo>
                  <a:lnTo>
                    <a:pt x="1397375" y="199390"/>
                  </a:lnTo>
                  <a:lnTo>
                    <a:pt x="1232782" y="25146"/>
                  </a:lnTo>
                  <a:lnTo>
                    <a:pt x="211206" y="25146"/>
                  </a:lnTo>
                  <a:lnTo>
                    <a:pt x="46613" y="199390"/>
                  </a:lnTo>
                  <a:lnTo>
                    <a:pt x="0" y="199390"/>
                  </a:ln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6" name="梯形 25">
              <a:extLst>
                <a:ext uri="{FF2B5EF4-FFF2-40B4-BE49-F238E27FC236}">
                  <a16:creationId xmlns:a16="http://schemas.microsoft.com/office/drawing/2014/main" id="{6D2EF000-23F0-3C53-C30D-6FE33CCD52BF}"/>
                </a:ext>
              </a:extLst>
            </p:cNvPr>
            <p:cNvSpPr/>
            <p:nvPr/>
          </p:nvSpPr>
          <p:spPr>
            <a:xfrm>
              <a:off x="5505446" y="5760724"/>
              <a:ext cx="1181097" cy="119379"/>
            </a:xfrm>
            <a:prstGeom prst="trapezoid">
              <a:avLst>
                <a:gd name="adj" fmla="val 90868"/>
              </a:avLst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7" name="半闭框 26">
              <a:extLst>
                <a:ext uri="{FF2B5EF4-FFF2-40B4-BE49-F238E27FC236}">
                  <a16:creationId xmlns:a16="http://schemas.microsoft.com/office/drawing/2014/main" id="{4A2BEE2F-5F9A-BE8C-CF98-044AF9F7E366}"/>
                </a:ext>
              </a:extLst>
            </p:cNvPr>
            <p:cNvSpPr/>
            <p:nvPr/>
          </p:nvSpPr>
          <p:spPr>
            <a:xfrm rot="16200000">
              <a:off x="1854198" y="5509266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8" name="半闭框 27">
              <a:extLst>
                <a:ext uri="{FF2B5EF4-FFF2-40B4-BE49-F238E27FC236}">
                  <a16:creationId xmlns:a16="http://schemas.microsoft.com/office/drawing/2014/main" id="{1B2AC109-0F98-EA84-BA65-D4D524B8A6D1}"/>
                </a:ext>
              </a:extLst>
            </p:cNvPr>
            <p:cNvSpPr/>
            <p:nvPr/>
          </p:nvSpPr>
          <p:spPr>
            <a:xfrm rot="5400000" flipH="1">
              <a:off x="9966960" y="5509261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6AA80D5-D5CE-9B43-283A-6F11CE3E80B7}"/>
              </a:ext>
            </a:extLst>
          </p:cNvPr>
          <p:cNvGrpSpPr/>
          <p:nvPr/>
        </p:nvGrpSpPr>
        <p:grpSpPr>
          <a:xfrm>
            <a:off x="569427" y="4052796"/>
            <a:ext cx="6048000" cy="1440000"/>
            <a:chOff x="1854198" y="977900"/>
            <a:chExt cx="8483602" cy="4902206"/>
          </a:xfrm>
          <a:gradFill flip="none" rotWithShape="1">
            <a:gsLst>
              <a:gs pos="0">
                <a:schemeClr val="accent5">
                  <a:alpha val="50000"/>
                  <a:lumMod val="50000"/>
                  <a:lumOff val="50000"/>
                </a:schemeClr>
              </a:gs>
              <a:gs pos="46000">
                <a:schemeClr val="accent5">
                  <a:lumMod val="95000"/>
                  <a:lumOff val="5000"/>
                </a:schemeClr>
              </a:gs>
              <a:gs pos="100000">
                <a:schemeClr val="accent5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effectLst>
            <a:outerShdw blurRad="254000" algn="ctr" rotWithShape="0">
              <a:schemeClr val="accent1">
                <a:alpha val="70000"/>
              </a:schemeClr>
            </a:outerShdw>
          </a:effectLst>
        </p:grpSpPr>
        <p:sp>
          <p:nvSpPr>
            <p:cNvPr id="30" name="直角三角形 29">
              <a:extLst>
                <a:ext uri="{FF2B5EF4-FFF2-40B4-BE49-F238E27FC236}">
                  <a16:creationId xmlns:a16="http://schemas.microsoft.com/office/drawing/2014/main" id="{E79B1F55-58CE-051F-81D1-31A3121F51AE}"/>
                </a:ext>
              </a:extLst>
            </p:cNvPr>
            <p:cNvSpPr/>
            <p:nvPr/>
          </p:nvSpPr>
          <p:spPr>
            <a:xfrm rot="5400000">
              <a:off x="1854198" y="977900"/>
              <a:ext cx="144780" cy="144780"/>
            </a:xfrm>
            <a:prstGeom prst="rtTriangle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3997F928-DACB-5671-4F56-533E36992E08}"/>
                </a:ext>
              </a:extLst>
            </p:cNvPr>
            <p:cNvSpPr/>
            <p:nvPr/>
          </p:nvSpPr>
          <p:spPr>
            <a:xfrm>
              <a:off x="1854198" y="977901"/>
              <a:ext cx="8483592" cy="4902203"/>
            </a:xfrm>
            <a:custGeom>
              <a:avLst/>
              <a:gdLst>
                <a:gd name="connsiteX0" fmla="*/ 240502 w 8483600"/>
                <a:gd name="connsiteY0" fmla="*/ 0 h 4902200"/>
                <a:gd name="connsiteX1" fmla="*/ 3708375 w 8483600"/>
                <a:gd name="connsiteY1" fmla="*/ 0 h 4902200"/>
                <a:gd name="connsiteX2" fmla="*/ 3759729 w 8483600"/>
                <a:gd name="connsiteY2" fmla="*/ 56516 h 4902200"/>
                <a:gd name="connsiteX3" fmla="*/ 4723873 w 8483600"/>
                <a:gd name="connsiteY3" fmla="*/ 56516 h 4902200"/>
                <a:gd name="connsiteX4" fmla="*/ 4775228 w 8483600"/>
                <a:gd name="connsiteY4" fmla="*/ 0 h 4902200"/>
                <a:gd name="connsiteX5" fmla="*/ 8243098 w 8483600"/>
                <a:gd name="connsiteY5" fmla="*/ 0 h 4902200"/>
                <a:gd name="connsiteX6" fmla="*/ 8483600 w 8483600"/>
                <a:gd name="connsiteY6" fmla="*/ 240502 h 4902200"/>
                <a:gd name="connsiteX7" fmla="*/ 8483600 w 8483600"/>
                <a:gd name="connsiteY7" fmla="*/ 2864087 h 4902200"/>
                <a:gd name="connsiteX8" fmla="*/ 8370316 w 8483600"/>
                <a:gd name="connsiteY8" fmla="*/ 2890519 h 4902200"/>
                <a:gd name="connsiteX9" fmla="*/ 8370316 w 8483600"/>
                <a:gd name="connsiteY9" fmla="*/ 3660141 h 4902200"/>
                <a:gd name="connsiteX10" fmla="*/ 8483600 w 8483600"/>
                <a:gd name="connsiteY10" fmla="*/ 3686574 h 4902200"/>
                <a:gd name="connsiteX11" fmla="*/ 8483600 w 8483600"/>
                <a:gd name="connsiteY11" fmla="*/ 4902200 h 4902200"/>
                <a:gd name="connsiteX12" fmla="*/ 5032306 w 8483600"/>
                <a:gd name="connsiteY12" fmla="*/ 4902200 h 4902200"/>
                <a:gd name="connsiteX13" fmla="*/ 4789076 w 8483600"/>
                <a:gd name="connsiteY13" fmla="*/ 4658970 h 4902200"/>
                <a:gd name="connsiteX14" fmla="*/ 3694527 w 8483600"/>
                <a:gd name="connsiteY14" fmla="*/ 4658970 h 4902200"/>
                <a:gd name="connsiteX15" fmla="*/ 3451297 w 8483600"/>
                <a:gd name="connsiteY15" fmla="*/ 4902200 h 4902200"/>
                <a:gd name="connsiteX16" fmla="*/ 0 w 8483600"/>
                <a:gd name="connsiteY16" fmla="*/ 4902200 h 4902200"/>
                <a:gd name="connsiteX17" fmla="*/ 0 w 8483600"/>
                <a:gd name="connsiteY17" fmla="*/ 2147334 h 4902200"/>
                <a:gd name="connsiteX18" fmla="*/ 113284 w 8483600"/>
                <a:gd name="connsiteY18" fmla="*/ 2120901 h 4902200"/>
                <a:gd name="connsiteX19" fmla="*/ 113284 w 8483600"/>
                <a:gd name="connsiteY19" fmla="*/ 1351279 h 4902200"/>
                <a:gd name="connsiteX20" fmla="*/ 0 w 8483600"/>
                <a:gd name="connsiteY20" fmla="*/ 1324847 h 4902200"/>
                <a:gd name="connsiteX21" fmla="*/ 0 w 8483600"/>
                <a:gd name="connsiteY21" fmla="*/ 240502 h 490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483600" h="4902200">
                  <a:moveTo>
                    <a:pt x="240502" y="0"/>
                  </a:moveTo>
                  <a:lnTo>
                    <a:pt x="3708375" y="0"/>
                  </a:lnTo>
                  <a:lnTo>
                    <a:pt x="3759729" y="56516"/>
                  </a:lnTo>
                  <a:lnTo>
                    <a:pt x="4723873" y="56516"/>
                  </a:lnTo>
                  <a:lnTo>
                    <a:pt x="4775228" y="0"/>
                  </a:lnTo>
                  <a:lnTo>
                    <a:pt x="8243098" y="0"/>
                  </a:lnTo>
                  <a:lnTo>
                    <a:pt x="8483600" y="240502"/>
                  </a:lnTo>
                  <a:lnTo>
                    <a:pt x="8483600" y="2864087"/>
                  </a:lnTo>
                  <a:lnTo>
                    <a:pt x="8370316" y="2890519"/>
                  </a:lnTo>
                  <a:lnTo>
                    <a:pt x="8370316" y="3660141"/>
                  </a:lnTo>
                  <a:lnTo>
                    <a:pt x="8483600" y="3686574"/>
                  </a:lnTo>
                  <a:lnTo>
                    <a:pt x="8483600" y="4902200"/>
                  </a:lnTo>
                  <a:lnTo>
                    <a:pt x="5032306" y="4902200"/>
                  </a:lnTo>
                  <a:lnTo>
                    <a:pt x="4789076" y="4658970"/>
                  </a:lnTo>
                  <a:lnTo>
                    <a:pt x="3694527" y="4658970"/>
                  </a:lnTo>
                  <a:lnTo>
                    <a:pt x="3451297" y="4902200"/>
                  </a:lnTo>
                  <a:lnTo>
                    <a:pt x="0" y="4902200"/>
                  </a:lnTo>
                  <a:lnTo>
                    <a:pt x="0" y="2147334"/>
                  </a:lnTo>
                  <a:lnTo>
                    <a:pt x="113284" y="2120901"/>
                  </a:lnTo>
                  <a:lnTo>
                    <a:pt x="113284" y="1351279"/>
                  </a:lnTo>
                  <a:lnTo>
                    <a:pt x="0" y="1324847"/>
                  </a:lnTo>
                  <a:lnTo>
                    <a:pt x="0" y="240502"/>
                  </a:ln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2" name="直角三角形 31">
              <a:extLst>
                <a:ext uri="{FF2B5EF4-FFF2-40B4-BE49-F238E27FC236}">
                  <a16:creationId xmlns:a16="http://schemas.microsoft.com/office/drawing/2014/main" id="{B79B48CE-4F2E-AEB9-4547-3FEBBE770580}"/>
                </a:ext>
              </a:extLst>
            </p:cNvPr>
            <p:cNvSpPr/>
            <p:nvPr/>
          </p:nvSpPr>
          <p:spPr>
            <a:xfrm rot="16200000" flipH="1">
              <a:off x="10193010" y="977900"/>
              <a:ext cx="144780" cy="144780"/>
            </a:xfrm>
            <a:prstGeom prst="rtTriangle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3" name="梯形 32">
              <a:extLst>
                <a:ext uri="{FF2B5EF4-FFF2-40B4-BE49-F238E27FC236}">
                  <a16:creationId xmlns:a16="http://schemas.microsoft.com/office/drawing/2014/main" id="{BA222DF0-6464-250A-6066-15B04C05FFC0}"/>
                </a:ext>
              </a:extLst>
            </p:cNvPr>
            <p:cNvSpPr/>
            <p:nvPr/>
          </p:nvSpPr>
          <p:spPr>
            <a:xfrm rot="5400000">
              <a:off x="1521773" y="2680021"/>
              <a:ext cx="732790" cy="67940"/>
            </a:xfrm>
            <a:prstGeom prst="trapezoid">
              <a:avLst>
                <a:gd name="adj" fmla="val 23332"/>
              </a:avLst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4" name="梯形 33">
              <a:extLst>
                <a:ext uri="{FF2B5EF4-FFF2-40B4-BE49-F238E27FC236}">
                  <a16:creationId xmlns:a16="http://schemas.microsoft.com/office/drawing/2014/main" id="{41D5131A-8466-AA64-566F-77AC977A60EA}"/>
                </a:ext>
              </a:extLst>
            </p:cNvPr>
            <p:cNvSpPr/>
            <p:nvPr/>
          </p:nvSpPr>
          <p:spPr>
            <a:xfrm rot="16200000" flipH="1">
              <a:off x="9937425" y="4217550"/>
              <a:ext cx="732790" cy="67940"/>
            </a:xfrm>
            <a:prstGeom prst="trapezoid">
              <a:avLst>
                <a:gd name="adj" fmla="val 23332"/>
              </a:avLst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BEB83743-1B9F-810D-C946-ABAC770BCF2A}"/>
                </a:ext>
              </a:extLst>
            </p:cNvPr>
            <p:cNvSpPr/>
            <p:nvPr/>
          </p:nvSpPr>
          <p:spPr>
            <a:xfrm>
              <a:off x="5374002" y="5680714"/>
              <a:ext cx="1443987" cy="199390"/>
            </a:xfrm>
            <a:custGeom>
              <a:avLst/>
              <a:gdLst>
                <a:gd name="connsiteX0" fmla="*/ 188346 w 1443988"/>
                <a:gd name="connsiteY0" fmla="*/ 0 h 199390"/>
                <a:gd name="connsiteX1" fmla="*/ 1255642 w 1443988"/>
                <a:gd name="connsiteY1" fmla="*/ 0 h 199390"/>
                <a:gd name="connsiteX2" fmla="*/ 1443988 w 1443988"/>
                <a:gd name="connsiteY2" fmla="*/ 199390 h 199390"/>
                <a:gd name="connsiteX3" fmla="*/ 1397375 w 1443988"/>
                <a:gd name="connsiteY3" fmla="*/ 199390 h 199390"/>
                <a:gd name="connsiteX4" fmla="*/ 1232782 w 1443988"/>
                <a:gd name="connsiteY4" fmla="*/ 25146 h 199390"/>
                <a:gd name="connsiteX5" fmla="*/ 211206 w 1443988"/>
                <a:gd name="connsiteY5" fmla="*/ 25146 h 199390"/>
                <a:gd name="connsiteX6" fmla="*/ 46613 w 1443988"/>
                <a:gd name="connsiteY6" fmla="*/ 199390 h 199390"/>
                <a:gd name="connsiteX7" fmla="*/ 0 w 1443988"/>
                <a:gd name="connsiteY7" fmla="*/ 199390 h 1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988" h="199390">
                  <a:moveTo>
                    <a:pt x="188346" y="0"/>
                  </a:moveTo>
                  <a:lnTo>
                    <a:pt x="1255642" y="0"/>
                  </a:lnTo>
                  <a:lnTo>
                    <a:pt x="1443988" y="199390"/>
                  </a:lnTo>
                  <a:lnTo>
                    <a:pt x="1397375" y="199390"/>
                  </a:lnTo>
                  <a:lnTo>
                    <a:pt x="1232782" y="25146"/>
                  </a:lnTo>
                  <a:lnTo>
                    <a:pt x="211206" y="25146"/>
                  </a:lnTo>
                  <a:lnTo>
                    <a:pt x="46613" y="199390"/>
                  </a:lnTo>
                  <a:lnTo>
                    <a:pt x="0" y="199390"/>
                  </a:ln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6" name="梯形 35">
              <a:extLst>
                <a:ext uri="{FF2B5EF4-FFF2-40B4-BE49-F238E27FC236}">
                  <a16:creationId xmlns:a16="http://schemas.microsoft.com/office/drawing/2014/main" id="{432DAAF1-273C-3ED2-47A5-E319E87851CA}"/>
                </a:ext>
              </a:extLst>
            </p:cNvPr>
            <p:cNvSpPr/>
            <p:nvPr/>
          </p:nvSpPr>
          <p:spPr>
            <a:xfrm>
              <a:off x="5505446" y="5760724"/>
              <a:ext cx="1181097" cy="119379"/>
            </a:xfrm>
            <a:prstGeom prst="trapezoid">
              <a:avLst>
                <a:gd name="adj" fmla="val 90868"/>
              </a:avLst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7" name="半闭框 36">
              <a:extLst>
                <a:ext uri="{FF2B5EF4-FFF2-40B4-BE49-F238E27FC236}">
                  <a16:creationId xmlns:a16="http://schemas.microsoft.com/office/drawing/2014/main" id="{34FB8CE1-C376-0517-6F7F-9120EB4AA120}"/>
                </a:ext>
              </a:extLst>
            </p:cNvPr>
            <p:cNvSpPr/>
            <p:nvPr/>
          </p:nvSpPr>
          <p:spPr>
            <a:xfrm rot="16200000">
              <a:off x="1854198" y="5509266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38" name="半闭框 37">
              <a:extLst>
                <a:ext uri="{FF2B5EF4-FFF2-40B4-BE49-F238E27FC236}">
                  <a16:creationId xmlns:a16="http://schemas.microsoft.com/office/drawing/2014/main" id="{B754B017-7ECB-CFC3-630D-12FE82892707}"/>
                </a:ext>
              </a:extLst>
            </p:cNvPr>
            <p:cNvSpPr/>
            <p:nvPr/>
          </p:nvSpPr>
          <p:spPr>
            <a:xfrm rot="5400000" flipH="1">
              <a:off x="9966960" y="5509261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gTalk Sans" panose="00020600040101000101" pitchFamily="18" charset="0"/>
                <a:ea typeface="阿里巴巴普惠体 R" panose="00020600040101010101" pitchFamily="18" charset="-122"/>
                <a:cs typeface="+mn-cs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A5D00649-0CB7-A5BC-E324-5B6AB5065E0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" y="1201527"/>
            <a:ext cx="4320000" cy="2352370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DAB62F8-2BB1-0559-3726-5C93999FF7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2573" y="3372242"/>
            <a:ext cx="4320000" cy="2465623"/>
          </a:xfrm>
          <a:prstGeom prst="rect">
            <a:avLst/>
          </a:prstGeom>
          <a:noFill/>
          <a:ln>
            <a:noFill/>
          </a:ln>
          <a:effectLst>
            <a:softEdge rad="31750"/>
          </a:effec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F6866C4-7D14-BBDC-BC75-27AEFEF4D1D1}"/>
              </a:ext>
            </a:extLst>
          </p:cNvPr>
          <p:cNvSpPr txBox="1"/>
          <p:nvPr/>
        </p:nvSpPr>
        <p:spPr>
          <a:xfrm>
            <a:off x="5997033" y="1377592"/>
            <a:ext cx="5536993" cy="1730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None/>
            </a:pP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多学科客制化评估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系统是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团队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“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AI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智能·学习搭子”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解决方案中实现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精准诊断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与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效果闭环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的关键一环。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它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不仅</a:t>
            </a:r>
            <a:r>
              <a:rPr lang="zh-CN" altLang="en-US" kern="100" dirty="0">
                <a:solidFill>
                  <a:schemeClr val="bg1"/>
                </a:solidFill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仅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局限于搭建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一个通用的题库系统，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而是针对不同学科的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独特知识结构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和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能力评估标准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，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None/>
            </a:pP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提供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高度客制化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的测评与反馈服务。</a:t>
            </a:r>
            <a:endParaRPr lang="zh-CN" altLang="zh-CN" sz="16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12" name="图片 11" descr="徽标&#10;&#10;AI 生成的内容可能不正确。">
            <a:extLst>
              <a:ext uri="{FF2B5EF4-FFF2-40B4-BE49-F238E27FC236}">
                <a16:creationId xmlns:a16="http://schemas.microsoft.com/office/drawing/2014/main" id="{35715383-1F1B-86C9-6B34-DCE6C5AEFB9F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F2B2065-259C-C002-1E1D-5CA966F66ABE}"/>
              </a:ext>
            </a:extLst>
          </p:cNvPr>
          <p:cNvSpPr txBox="1"/>
          <p:nvPr/>
        </p:nvSpPr>
        <p:spPr>
          <a:xfrm>
            <a:off x="677771" y="4172632"/>
            <a:ext cx="6102350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系统旨在解决“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学得怎么样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”和“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哪里不会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”的核心问题，为数字人伴学系统和学习规划提供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数据驱动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的</a:t>
            </a:r>
            <a:r>
              <a:rPr lang="zh-CN" altLang="zh-CN" b="1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钉钉进步体" panose="00020600040101010101" pitchFamily="18" charset="-122"/>
                <a:ea typeface="钉钉进步体" panose="00020600040101010101" pitchFamily="18" charset="-122"/>
                <a:cs typeface="阿里巴巴普惠体 B" panose="00020600040101010101" pitchFamily="18" charset="-122"/>
              </a:rPr>
              <a:t>决策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依据，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从而契合着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赛题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文档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中</a:t>
            </a:r>
            <a:r>
              <a:rPr lang="zh-CN" altLang="en-US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指出的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“一阶段（校园考试）”</a:t>
            </a:r>
            <a:endParaRPr lang="en-US" altLang="zh-CN" sz="1800" kern="100" dirty="0">
              <a:solidFill>
                <a:schemeClr val="bg1"/>
              </a:solidFill>
              <a:effectLst/>
              <a:latin typeface="钉钉进步体" panose="00020600040101010101" pitchFamily="18" charset="-122"/>
              <a:ea typeface="钉钉进步体" panose="00020600040101010101" pitchFamily="18" charset="-122"/>
              <a:cs typeface="Times New Roman" panose="02020603050405020304" pitchFamily="18" charset="0"/>
            </a:endParaRPr>
          </a:p>
          <a:p>
            <a:r>
              <a:rPr lang="zh-CN" altLang="zh-CN" sz="1800" kern="100" dirty="0">
                <a:solidFill>
                  <a:schemeClr val="bg1"/>
                </a:soli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Times New Roman" panose="02020603050405020304" pitchFamily="18" charset="0"/>
              </a:rPr>
              <a:t>与“二阶段（就业技能）”的双场景需求。</a:t>
            </a:r>
            <a:endParaRPr lang="zh-CN" altLang="en-US" dirty="0"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FF98A410-553D-9F7D-AC82-07EB2B26B48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多学科客制化评估系统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：数据驱动，精准督学</a:t>
            </a:r>
            <a:endParaRPr lang="en-US" altLang="zh-CN" sz="2700" dirty="0">
              <a:gradFill>
                <a:gsLst>
                  <a:gs pos="67000">
                    <a:srgbClr val="F7E081"/>
                  </a:gs>
                  <a:gs pos="1000">
                    <a:srgbClr val="FFFFF5"/>
                  </a:gs>
                  <a:gs pos="51000">
                    <a:srgbClr val="F9EBAA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72000"/>
                  </a:srgbClr>
                </a:outerShdw>
                <a:reflection blurRad="6350" stA="55000" endA="300" endPos="45500" dir="5400000" sy="-100000" algn="bl" rotWithShape="0"/>
              </a:effectLst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jgzYzU1N2JiNTgxZjkwMjJlYTJlZjA4YTM3NTc1N2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08.63181102362205,&quot;left&quot;:6.9781433978132785,&quot;top&quot;:31.31818897637795,&quot;width&quot;:991.7083920352576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3.59881889763784,&quot;left&quot;:72.02551181102362,&quot;top&quot;:83.4511811023622,&quot;width&quot;:697.4447244094488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11818897637806,&quot;left&quot;:208.6,&quot;top&quot;:74.89527559055118,&quot;width&quot;:695.2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2569</Words>
  <Application>Microsoft Office PowerPoint</Application>
  <PresentationFormat>宽屏</PresentationFormat>
  <Paragraphs>274</Paragraphs>
  <Slides>20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Wingdings</vt:lpstr>
      <vt:lpstr>等线</vt:lpstr>
      <vt:lpstr>Arial</vt:lpstr>
      <vt:lpstr>汉仪雅酷黑W</vt:lpstr>
      <vt:lpstr>钉钉进步体</vt:lpstr>
      <vt:lpstr>DingTalk Sans</vt:lpstr>
      <vt:lpstr>HarmonyOS Sans SC</vt:lpstr>
      <vt:lpstr>阿里巴巴普惠体 B</vt:lpstr>
      <vt:lpstr>汉仪正圆 55简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dingdust</dc:creator>
  <cp:lastModifiedBy>Dingdust</cp:lastModifiedBy>
  <cp:revision>489</cp:revision>
  <dcterms:created xsi:type="dcterms:W3CDTF">2022-04-26T03:15:00Z</dcterms:created>
  <dcterms:modified xsi:type="dcterms:W3CDTF">2025-10-08T16:42:45Z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2052-12.1.0.22529</vt:lpwstr>
  </property>
  <property fmtid="{D5CDD505-2E9C-101B-9397-08002B2CF9AE}" pid="3" name="commondata">
    <vt:lpwstr>eyJoZGlkIjoiNmQ1Zjk2MTk1MTI3NDQyZGM5YjViYzg3ZGMxMzc2ZGUifQ==</vt:lpwstr>
  </property>
  <property fmtid="{D5CDD505-2E9C-101B-9397-08002B2CF9AE}" pid="4" name="ICV">
    <vt:lpwstr>28594800AF534AA49E52BAB1EA16344C_13</vt:lpwstr>
  </property>
</Properties>
</file>

<file path=docProps/thumbnail.jpeg>
</file>